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64" r:id="rId5"/>
    <p:sldId id="261" r:id="rId6"/>
    <p:sldId id="262" r:id="rId7"/>
    <p:sldId id="279" r:id="rId8"/>
    <p:sldId id="263" r:id="rId9"/>
    <p:sldId id="265" r:id="rId10"/>
    <p:sldId id="266" r:id="rId11"/>
    <p:sldId id="267" r:id="rId12"/>
    <p:sldId id="269" r:id="rId13"/>
    <p:sldId id="270" r:id="rId14"/>
    <p:sldId id="278" r:id="rId15"/>
    <p:sldId id="271" r:id="rId16"/>
    <p:sldId id="272" r:id="rId17"/>
    <p:sldId id="281" r:id="rId18"/>
    <p:sldId id="273" r:id="rId19"/>
    <p:sldId id="274" r:id="rId20"/>
    <p:sldId id="275" r:id="rId21"/>
    <p:sldId id="276" r:id="rId22"/>
    <p:sldId id="260" r:id="rId23"/>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840" autoAdjust="0"/>
  </p:normalViewPr>
  <p:slideViewPr>
    <p:cSldViewPr snapToGrid="0" showGuides="1">
      <p:cViewPr varScale="1">
        <p:scale>
          <a:sx n="87" d="100"/>
          <a:sy n="87" d="100"/>
        </p:scale>
        <p:origin x="786" y="78"/>
      </p:cViewPr>
      <p:guideLst>
        <p:guide orient="horz" pos="2183"/>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0"/>
            <c:bubble3D val="0"/>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t-EE"/>
                </a:p>
              </c:txPr>
              <c:dLblPos val="outEnd"/>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t-EE"/>
                </a:p>
              </c:txPr>
              <c:dLblPos val="outEnd"/>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t-EE"/>
                </a:p>
              </c:txPr>
              <c:dLblPos val="outEnd"/>
              <c:showLegendKey val="0"/>
              <c:showVal val="0"/>
              <c:showCatName val="1"/>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solidFill>
                      <a:latin typeface="+mn-lt"/>
                      <a:ea typeface="+mn-ea"/>
                      <a:cs typeface="+mn-cs"/>
                    </a:defRPr>
                  </a:pPr>
                  <a:endParaRPr lang="et-EE"/>
                </a:p>
              </c:txPr>
              <c:dLblPos val="outEnd"/>
              <c:showLegendKey val="0"/>
              <c:showVal val="0"/>
              <c:showCatName val="1"/>
              <c:showSerName val="0"/>
              <c:showPercent val="1"/>
              <c:showBubbleSize val="0"/>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t-EE"/>
                </a:p>
              </c:txPr>
              <c:dLblPos val="outEnd"/>
              <c:showLegendKey val="0"/>
              <c:showVal val="0"/>
              <c:showCatName val="1"/>
              <c:showSerName val="0"/>
              <c:showPercent val="1"/>
              <c:showBubbleSize val="0"/>
            </c:dLbl>
            <c:dLbl>
              <c:idx val="5"/>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olidFill>
                      <a:latin typeface="+mn-lt"/>
                      <a:ea typeface="+mn-ea"/>
                      <a:cs typeface="+mn-cs"/>
                    </a:defRPr>
                  </a:pPr>
                  <a:endParaRPr lang="et-EE"/>
                </a:p>
              </c:txPr>
              <c:dLblPos val="outEnd"/>
              <c:showLegendKey val="0"/>
              <c:showVal val="0"/>
              <c:showCatName val="1"/>
              <c:showSerName val="0"/>
              <c:showPercent val="1"/>
              <c:showBubbleSize val="0"/>
            </c:dLbl>
            <c:dLbl>
              <c:idx val="6"/>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lumMod val="60000"/>
                        </a:schemeClr>
                      </a:solidFill>
                      <a:latin typeface="+mn-lt"/>
                      <a:ea typeface="+mn-ea"/>
                      <a:cs typeface="+mn-cs"/>
                    </a:defRPr>
                  </a:pPr>
                  <a:endParaRPr lang="et-EE"/>
                </a:p>
              </c:txPr>
              <c:dLblPos val="outEnd"/>
              <c:showLegendKey val="0"/>
              <c:showVal val="0"/>
              <c:showCatName val="1"/>
              <c:showSerName val="0"/>
              <c:showPercent val="1"/>
              <c:showBubbleSize val="0"/>
            </c:dLbl>
            <c:dLbl>
              <c:idx val="7"/>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lumMod val="60000"/>
                        </a:schemeClr>
                      </a:solidFill>
                      <a:latin typeface="+mn-lt"/>
                      <a:ea typeface="+mn-ea"/>
                      <a:cs typeface="+mn-cs"/>
                    </a:defRPr>
                  </a:pPr>
                  <a:endParaRPr lang="et-EE"/>
                </a:p>
              </c:txPr>
              <c:dLblPos val="outEnd"/>
              <c:showLegendKey val="0"/>
              <c:showVal val="0"/>
              <c:showCatName val="1"/>
              <c:showSerName val="0"/>
              <c:showPercent val="1"/>
              <c:showBubbleSize val="0"/>
            </c:dLbl>
            <c:dLbl>
              <c:idx val="8"/>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lumMod val="60000"/>
                        </a:schemeClr>
                      </a:solidFill>
                      <a:latin typeface="+mn-lt"/>
                      <a:ea typeface="+mn-ea"/>
                      <a:cs typeface="+mn-cs"/>
                    </a:defRPr>
                  </a:pPr>
                  <a:endParaRPr lang="et-EE"/>
                </a:p>
              </c:txPr>
              <c:dLblPos val="outEnd"/>
              <c:showLegendKey val="0"/>
              <c:showVal val="0"/>
              <c:showCatName val="1"/>
              <c:showSerName val="0"/>
              <c:showPercent val="1"/>
              <c:showBubbleSize val="0"/>
            </c:dLbl>
            <c:dLbl>
              <c:idx val="9"/>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lumMod val="60000"/>
                        </a:schemeClr>
                      </a:solidFill>
                      <a:latin typeface="+mn-lt"/>
                      <a:ea typeface="+mn-ea"/>
                      <a:cs typeface="+mn-cs"/>
                    </a:defRPr>
                  </a:pPr>
                  <a:endParaRPr lang="et-EE"/>
                </a:p>
              </c:txPr>
              <c:dLblPos val="outEnd"/>
              <c:showLegendKey val="0"/>
              <c:showVal val="0"/>
              <c:showCatName val="1"/>
              <c:showSerName val="0"/>
              <c:showPercent val="1"/>
              <c:showBubbleSize val="0"/>
            </c:dLbl>
            <c:dLbl>
              <c:idx val="1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lumMod val="60000"/>
                        </a:schemeClr>
                      </a:solidFill>
                      <a:latin typeface="+mn-lt"/>
                      <a:ea typeface="+mn-ea"/>
                      <a:cs typeface="+mn-cs"/>
                    </a:defRPr>
                  </a:pPr>
                  <a:endParaRPr lang="et-EE"/>
                </a:p>
              </c:txPr>
              <c:dLblPos val="outEnd"/>
              <c:showLegendKey val="0"/>
              <c:showVal val="0"/>
              <c:showCatName val="1"/>
              <c:showSerName val="0"/>
              <c:showPercent val="1"/>
              <c:showBubbleSize val="0"/>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Leht2!$A$6:$A$16</c:f>
              <c:strCache>
                <c:ptCount val="11"/>
                <c:pt idx="0">
                  <c:v>1.1 - Ettevõtluse ühisprojektid</c:v>
                </c:pt>
                <c:pt idx="1">
                  <c:v>3 - Maakondlikud ühisprojektid ja koolitused</c:v>
                </c:pt>
                <c:pt idx="2">
                  <c:v>1.2.1 - Ettevõtluse investeeringud Põltsamaa piirkonnas</c:v>
                </c:pt>
                <c:pt idx="3">
                  <c:v>1.2.2 - Ettevõtluse investeeringud Vooremaa piirkonnas</c:v>
                </c:pt>
                <c:pt idx="4">
                  <c:v>1.2.3 - Ettevõtluse investeeringud Peipsi piirkonnas</c:v>
                </c:pt>
                <c:pt idx="5">
                  <c:v>2.1.1 - Kogukondade ühisprojektid Põltsamaa piirkonnas</c:v>
                </c:pt>
                <c:pt idx="6">
                  <c:v>2.1.2 - Kogukondade ühisprojektid Vooremaa piirkonnas</c:v>
                </c:pt>
                <c:pt idx="7">
                  <c:v>2.1.3 - Kogukondade ühisprojektid Peipsi piirkonnas</c:v>
                </c:pt>
                <c:pt idx="8">
                  <c:v>2.2.1 - Kogukondade investeeringud Põltsamaa piirkonnas</c:v>
                </c:pt>
                <c:pt idx="9">
                  <c:v>2.2.2 - Kogukondade investeeringud Vooremaa piirkonnas</c:v>
                </c:pt>
                <c:pt idx="10">
                  <c:v>2.2.3 - Kogukondade investeeringud Peipsi piirkonnas</c:v>
                </c:pt>
              </c:strCache>
            </c:strRef>
          </c:cat>
          <c:val>
            <c:numRef>
              <c:f>Leht2!$C$6:$C$16</c:f>
              <c:numCache>
                <c:formatCode>0.00</c:formatCode>
                <c:ptCount val="11"/>
                <c:pt idx="0">
                  <c:v>0</c:v>
                </c:pt>
                <c:pt idx="1">
                  <c:v>79462.62999999999</c:v>
                </c:pt>
                <c:pt idx="2">
                  <c:v>184488.00999999998</c:v>
                </c:pt>
                <c:pt idx="3">
                  <c:v>205833.13</c:v>
                </c:pt>
                <c:pt idx="4">
                  <c:v>140223.71000000002</c:v>
                </c:pt>
                <c:pt idx="5">
                  <c:v>34306.9</c:v>
                </c:pt>
                <c:pt idx="6">
                  <c:v>9774</c:v>
                </c:pt>
                <c:pt idx="7">
                  <c:v>2600.1</c:v>
                </c:pt>
                <c:pt idx="8">
                  <c:v>57847.5</c:v>
                </c:pt>
                <c:pt idx="9">
                  <c:v>164386.25</c:v>
                </c:pt>
                <c:pt idx="10">
                  <c:v>146497.59999999998</c:v>
                </c:pt>
              </c:numCache>
            </c:numRef>
          </c:val>
        </c:ser>
        <c:dLbls>
          <c:dLblPos val="outEnd"/>
          <c:showLegendKey val="0"/>
          <c:showVal val="0"/>
          <c:showCatName val="0"/>
          <c:showSerName val="0"/>
          <c:showPercent val="1"/>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4"/>
            <c:bubble3D val="0"/>
            <c:spPr>
              <a:solidFill>
                <a:schemeClr val="accent5"/>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5"/>
            <c:bubble3D val="0"/>
            <c:spPr>
              <a:solidFill>
                <a:schemeClr val="accent6"/>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6"/>
            <c:bubble3D val="0"/>
            <c:spPr>
              <a:solidFill>
                <a:schemeClr val="accent1">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7"/>
            <c:bubble3D val="0"/>
            <c:spPr>
              <a:solidFill>
                <a:schemeClr val="accent2">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8"/>
            <c:bubble3D val="0"/>
            <c:spPr>
              <a:solidFill>
                <a:schemeClr val="accent3">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9"/>
            <c:bubble3D val="0"/>
            <c:spPr>
              <a:solidFill>
                <a:schemeClr val="accent4">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10"/>
            <c:bubble3D val="0"/>
            <c:spPr>
              <a:solidFill>
                <a:schemeClr val="accent5">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11"/>
            <c:bubble3D val="0"/>
            <c:spPr>
              <a:solidFill>
                <a:schemeClr val="accent6">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t-EE"/>
              </a:p>
            </c:txPr>
            <c:dLblPos val="inEnd"/>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Leht3!$A$5:$A$16</c:f>
              <c:strCache>
                <c:ptCount val="12"/>
                <c:pt idx="0">
                  <c:v>Mustvee</c:v>
                </c:pt>
                <c:pt idx="1">
                  <c:v>Saare</c:v>
                </c:pt>
                <c:pt idx="2">
                  <c:v>Kasepää</c:v>
                </c:pt>
                <c:pt idx="3">
                  <c:v>Pala</c:v>
                </c:pt>
                <c:pt idx="4">
                  <c:v>Torma</c:v>
                </c:pt>
                <c:pt idx="5">
                  <c:v>Jõgeva</c:v>
                </c:pt>
                <c:pt idx="6">
                  <c:v>Palamuse</c:v>
                </c:pt>
                <c:pt idx="7">
                  <c:v>Tabivere</c:v>
                </c:pt>
                <c:pt idx="8">
                  <c:v>Puurmani</c:v>
                </c:pt>
                <c:pt idx="9">
                  <c:v>Pajusi</c:v>
                </c:pt>
                <c:pt idx="10">
                  <c:v>Põltsamaa</c:v>
                </c:pt>
                <c:pt idx="11">
                  <c:v>maakondlik</c:v>
                </c:pt>
              </c:strCache>
            </c:strRef>
          </c:cat>
          <c:val>
            <c:numRef>
              <c:f>Leht3!$B$5:$B$16</c:f>
              <c:numCache>
                <c:formatCode>General</c:formatCode>
                <c:ptCount val="12"/>
                <c:pt idx="0">
                  <c:v>69153.700000000012</c:v>
                </c:pt>
                <c:pt idx="1">
                  <c:v>29291.75</c:v>
                </c:pt>
                <c:pt idx="2">
                  <c:v>14840.99</c:v>
                </c:pt>
                <c:pt idx="3">
                  <c:v>73721.929999999993</c:v>
                </c:pt>
                <c:pt idx="4">
                  <c:v>102313.04000000001</c:v>
                </c:pt>
                <c:pt idx="5">
                  <c:v>76295.070000000007</c:v>
                </c:pt>
                <c:pt idx="6">
                  <c:v>153768.95000000001</c:v>
                </c:pt>
                <c:pt idx="7">
                  <c:v>149929.36000000002</c:v>
                </c:pt>
                <c:pt idx="8">
                  <c:v>22323</c:v>
                </c:pt>
                <c:pt idx="9">
                  <c:v>80640.25</c:v>
                </c:pt>
                <c:pt idx="10">
                  <c:v>178058.56</c:v>
                </c:pt>
                <c:pt idx="11">
                  <c:v>79462.62999999999</c:v>
                </c:pt>
              </c:numCache>
            </c:numRef>
          </c:val>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t-E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7"/>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Pt>
            <c:idx val="5"/>
            <c:bubble3D val="0"/>
            <c:spPr>
              <a:solidFill>
                <a:schemeClr val="accent6"/>
              </a:solidFill>
              <a:ln>
                <a:noFill/>
              </a:ln>
              <a:effectLst>
                <a:outerShdw blurRad="254000" sx="102000" sy="102000" algn="ctr" rotWithShape="0">
                  <a:prstClr val="black">
                    <a:alpha val="20000"/>
                  </a:prstClr>
                </a:outerShdw>
              </a:effectLst>
            </c:spPr>
          </c:dPt>
          <c:dPt>
            <c:idx val="6"/>
            <c:bubble3D val="0"/>
            <c:spPr>
              <a:solidFill>
                <a:schemeClr val="accent1">
                  <a:lumMod val="60000"/>
                </a:schemeClr>
              </a:solidFill>
              <a:ln>
                <a:noFill/>
              </a:ln>
              <a:effectLst>
                <a:outerShdw blurRad="254000" sx="102000" sy="102000" algn="ctr" rotWithShape="0">
                  <a:prstClr val="black">
                    <a:alpha val="20000"/>
                  </a:prstClr>
                </a:outerShdw>
              </a:effectLst>
            </c:spPr>
          </c:dPt>
          <c:dPt>
            <c:idx val="7"/>
            <c:bubble3D val="0"/>
            <c:spPr>
              <a:solidFill>
                <a:schemeClr val="accent2">
                  <a:lumMod val="60000"/>
                </a:schemeClr>
              </a:solidFill>
              <a:ln>
                <a:noFill/>
              </a:ln>
              <a:effectLst>
                <a:outerShdw blurRad="254000" sx="102000" sy="102000" algn="ctr" rotWithShape="0">
                  <a:prstClr val="black">
                    <a:alpha val="20000"/>
                  </a:prstClr>
                </a:outerShdw>
              </a:effectLst>
            </c:spPr>
          </c:dPt>
          <c:dPt>
            <c:idx val="8"/>
            <c:bubble3D val="0"/>
            <c:spPr>
              <a:solidFill>
                <a:schemeClr val="accent3">
                  <a:lumMod val="60000"/>
                </a:schemeClr>
              </a:solidFill>
              <a:ln>
                <a:noFill/>
              </a:ln>
              <a:effectLst>
                <a:outerShdw blurRad="254000" sx="102000" sy="102000" algn="ctr" rotWithShape="0">
                  <a:prstClr val="black">
                    <a:alpha val="20000"/>
                  </a:prstClr>
                </a:outerShdw>
              </a:effectLst>
            </c:spPr>
          </c:dPt>
          <c:dPt>
            <c:idx val="9"/>
            <c:bubble3D val="0"/>
            <c:spPr>
              <a:solidFill>
                <a:schemeClr val="accent4">
                  <a:lumMod val="60000"/>
                </a:schemeClr>
              </a:solidFill>
              <a:ln>
                <a:noFill/>
              </a:ln>
              <a:effectLst>
                <a:outerShdw blurRad="254000" sx="102000" sy="102000" algn="ctr" rotWithShape="0">
                  <a:prstClr val="black">
                    <a:alpha val="20000"/>
                  </a:prstClr>
                </a:outerShdw>
              </a:effectLst>
            </c:spPr>
          </c:dPt>
          <c:dPt>
            <c:idx val="10"/>
            <c:bubble3D val="0"/>
            <c:spPr>
              <a:solidFill>
                <a:schemeClr val="accent5">
                  <a:lumMod val="60000"/>
                </a:schemeClr>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t-EE"/>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'[MAK 2014-2020 LEADER projektide rakendamise info_29_4371379394636717534 (1).xlsx]Leht2'!$A$1:$A$11</c:f>
              <c:strCache>
                <c:ptCount val="11"/>
                <c:pt idx="0">
                  <c:v>Jõgeva</c:v>
                </c:pt>
                <c:pt idx="1">
                  <c:v>Tabivere</c:v>
                </c:pt>
                <c:pt idx="2">
                  <c:v>Palamuse</c:v>
                </c:pt>
                <c:pt idx="3">
                  <c:v>Pajusi</c:v>
                </c:pt>
                <c:pt idx="4">
                  <c:v>Puurmani</c:v>
                </c:pt>
                <c:pt idx="5">
                  <c:v>Põltsamaa</c:v>
                </c:pt>
                <c:pt idx="6">
                  <c:v>Mustvee</c:v>
                </c:pt>
                <c:pt idx="7">
                  <c:v>Kasepää</c:v>
                </c:pt>
                <c:pt idx="8">
                  <c:v>Saare</c:v>
                </c:pt>
                <c:pt idx="9">
                  <c:v>Pala</c:v>
                </c:pt>
                <c:pt idx="10">
                  <c:v>Torma</c:v>
                </c:pt>
              </c:strCache>
            </c:strRef>
          </c:cat>
          <c:val>
            <c:numRef>
              <c:f>'[MAK 2014-2020 LEADER projektide rakendamise info_29_4371379394636717534 (1).xlsx]Leht2'!$B$1:$B$11</c:f>
              <c:numCache>
                <c:formatCode>General</c:formatCode>
                <c:ptCount val="11"/>
                <c:pt idx="0">
                  <c:v>153418.74</c:v>
                </c:pt>
                <c:pt idx="1">
                  <c:v>175399.08000000002</c:v>
                </c:pt>
                <c:pt idx="2">
                  <c:v>84570.35</c:v>
                </c:pt>
                <c:pt idx="3">
                  <c:v>99619.57</c:v>
                </c:pt>
                <c:pt idx="4">
                  <c:v>81250</c:v>
                </c:pt>
                <c:pt idx="5">
                  <c:v>99450.559999999998</c:v>
                </c:pt>
                <c:pt idx="6">
                  <c:v>71677.570000000007</c:v>
                </c:pt>
                <c:pt idx="7">
                  <c:v>15869.099999999999</c:v>
                </c:pt>
                <c:pt idx="8">
                  <c:v>50485.54</c:v>
                </c:pt>
                <c:pt idx="9">
                  <c:v>104203.06000000001</c:v>
                </c:pt>
                <c:pt idx="10">
                  <c:v>110467.43</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t-EE" dirty="0"/>
              <a:t>Projektitoetuste </a:t>
            </a:r>
            <a:r>
              <a:rPr lang="et-EE" dirty="0" smtClean="0"/>
              <a:t>eelarve täitmine </a:t>
            </a:r>
            <a:r>
              <a:rPr lang="et-EE" dirty="0"/>
              <a:t>2015-2020</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t-EE"/>
        </a:p>
      </c:txPr>
    </c:title>
    <c:autoTitleDeleted val="0"/>
    <c:plotArea>
      <c:layout/>
      <c:pieChart>
        <c:varyColors val="1"/>
        <c:ser>
          <c:idx val="0"/>
          <c:order val="0"/>
          <c:tx>
            <c:strRef>
              <c:f>Leht1!$B$1</c:f>
              <c:strCache>
                <c:ptCount val="1"/>
                <c:pt idx="0">
                  <c:v>Eelarve</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Leht1!$A$2:$A$5</c:f>
              <c:strCache>
                <c:ptCount val="4"/>
                <c:pt idx="0">
                  <c:v>Projektidega katmata eelarve</c:v>
                </c:pt>
                <c:pt idx="1">
                  <c:v>Menetluses</c:v>
                </c:pt>
                <c:pt idx="2">
                  <c:v>Lõpetatud</c:v>
                </c:pt>
                <c:pt idx="3">
                  <c:v>Välja makstud</c:v>
                </c:pt>
              </c:strCache>
            </c:strRef>
          </c:cat>
          <c:val>
            <c:numRef>
              <c:f>Leht1!$B$2:$B$5</c:f>
              <c:numCache>
                <c:formatCode>#,##0.00</c:formatCode>
                <c:ptCount val="4"/>
                <c:pt idx="0">
                  <c:v>2192198.36</c:v>
                </c:pt>
                <c:pt idx="1">
                  <c:v>600990.31999999948</c:v>
                </c:pt>
                <c:pt idx="2">
                  <c:v>181279</c:v>
                </c:pt>
                <c:pt idx="3">
                  <c:v>365552</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t-EE"/>
              <a:t>Eelarve täitmine peale käesolevat taotlusvooru</a:t>
            </a:r>
            <a:endParaRPr lang="en-US"/>
          </a:p>
        </c:rich>
      </c:tx>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t-EE"/>
        </a:p>
      </c:txPr>
    </c:title>
    <c:autoTitleDeleted val="0"/>
    <c:plotArea>
      <c:layout/>
      <c:pieChart>
        <c:varyColors val="1"/>
        <c:ser>
          <c:idx val="0"/>
          <c:order val="0"/>
          <c:tx>
            <c:strRef>
              <c:f>Leht1!$B$1</c:f>
              <c:strCache>
                <c:ptCount val="1"/>
                <c:pt idx="0">
                  <c:v>Müük</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Lbls>
            <c:dLbl>
              <c:idx val="0"/>
              <c:layout/>
              <c:tx>
                <c:rich>
                  <a:bodyPr/>
                  <a:lstStyle/>
                  <a:p>
                    <a:r>
                      <a:rPr lang="en-US" baseline="0" smtClean="0"/>
                      <a:t>Projektidega katmata eelarve</a:t>
                    </a:r>
                    <a:r>
                      <a:rPr lang="en-US" baseline="0" dirty="0"/>
                      <a:t>
</a:t>
                    </a:r>
                    <a:fld id="{A5AAC40A-CCF7-4270-9BEE-FD6E0C39FF51}" type="PERCENTAGE">
                      <a:rPr lang="en-US" baseline="0"/>
                      <a:pPr/>
                      <a:t>[PROTSENT]</a:t>
                    </a:fld>
                    <a:endParaRPr lang="en-US" baseline="0" dirty="0"/>
                  </a:p>
                </c:rich>
              </c:tx>
              <c:dLblPos val="outEnd"/>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lt1">
                        <a:lumMod val="85000"/>
                      </a:schemeClr>
                    </a:solidFill>
                    <a:latin typeface="+mn-lt"/>
                    <a:ea typeface="+mn-ea"/>
                    <a:cs typeface="+mn-cs"/>
                  </a:defRPr>
                </a:pPr>
                <a:endParaRPr lang="et-EE"/>
              </a:p>
            </c:txPr>
            <c:dLblPos val="outEnd"/>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15:layout/>
              </c:ext>
            </c:extLst>
          </c:dLbls>
          <c:cat>
            <c:strRef>
              <c:f>Leht1!$A$2:$A$4</c:f>
              <c:strCache>
                <c:ptCount val="3"/>
                <c:pt idx="0">
                  <c:v>Kogu projektide eelarve</c:v>
                </c:pt>
                <c:pt idx="1">
                  <c:v>Taotlustega kaetud</c:v>
                </c:pt>
                <c:pt idx="2">
                  <c:v>Välja makstud</c:v>
                </c:pt>
              </c:strCache>
            </c:strRef>
          </c:cat>
          <c:val>
            <c:numRef>
              <c:f>Leht1!$B$2:$B$4</c:f>
              <c:numCache>
                <c:formatCode>#,##0.00</c:formatCode>
                <c:ptCount val="3"/>
                <c:pt idx="0">
                  <c:v>1543541.3600000003</c:v>
                </c:pt>
                <c:pt idx="1">
                  <c:v>1249647.3199999998</c:v>
                </c:pt>
                <c:pt idx="2" formatCode="General">
                  <c:v>546831.68000000005</c:v>
                </c:pt>
              </c:numCache>
            </c:numRef>
          </c:val>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solidFill>
      <a:schemeClr val="tx2">
        <a:lumMod val="50000"/>
      </a:schemeClr>
    </a:solidFill>
    <a:ln>
      <a:noFill/>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E1082-DF45-486C-9994-88A3B880646B}" type="datetimeFigureOut">
              <a:rPr lang="et-EE" smtClean="0"/>
              <a:t>22.12.2017</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59D3D2-6B4F-42B4-80B4-3BF1F672D4DF}" type="slidenum">
              <a:rPr lang="et-EE" smtClean="0"/>
              <a:t>‹#›</a:t>
            </a:fld>
            <a:endParaRPr lang="et-EE"/>
          </a:p>
        </p:txBody>
      </p:sp>
    </p:spTree>
    <p:extLst>
      <p:ext uri="{BB962C8B-B14F-4D97-AF65-F5344CB8AC3E}">
        <p14:creationId xmlns:p14="http://schemas.microsoft.com/office/powerpoint/2010/main" val="2741126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smtClean="0"/>
              <a:t>85 on esitatud, 36 taotlejat</a:t>
            </a:r>
            <a:r>
              <a:rPr lang="et-EE" baseline="0" dirty="0" smtClean="0"/>
              <a:t> on kuluaruande esitanud, neist 14 projekti on lõpetatud</a:t>
            </a:r>
          </a:p>
          <a:p>
            <a:r>
              <a:rPr lang="et-EE" baseline="0" dirty="0" smtClean="0"/>
              <a:t>Kogu eelarve: 3,34 miljonit</a:t>
            </a:r>
          </a:p>
          <a:p>
            <a:endParaRPr lang="et-EE" dirty="0"/>
          </a:p>
        </p:txBody>
      </p:sp>
      <p:sp>
        <p:nvSpPr>
          <p:cNvPr id="4" name="Slaidinumbri kohatäide 3"/>
          <p:cNvSpPr>
            <a:spLocks noGrp="1"/>
          </p:cNvSpPr>
          <p:nvPr>
            <p:ph type="sldNum" sz="quarter" idx="10"/>
          </p:nvPr>
        </p:nvSpPr>
        <p:spPr/>
        <p:txBody>
          <a:bodyPr/>
          <a:lstStyle/>
          <a:p>
            <a:fld id="{4659D3D2-6B4F-42B4-80B4-3BF1F672D4DF}" type="slidenum">
              <a:rPr lang="et-EE" smtClean="0"/>
              <a:t>9</a:t>
            </a:fld>
            <a:endParaRPr lang="et-EE"/>
          </a:p>
        </p:txBody>
      </p:sp>
    </p:spTree>
    <p:extLst>
      <p:ext uri="{BB962C8B-B14F-4D97-AF65-F5344CB8AC3E}">
        <p14:creationId xmlns:p14="http://schemas.microsoft.com/office/powerpoint/2010/main" val="3642031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smtClean="0"/>
              <a:t>* Arvestatud 2017 II</a:t>
            </a:r>
            <a:r>
              <a:rPr lang="et-EE" baseline="0" dirty="0" smtClean="0"/>
              <a:t> taotlusvooru eelarvet</a:t>
            </a:r>
            <a:endParaRPr lang="et-EE" dirty="0"/>
          </a:p>
        </p:txBody>
      </p:sp>
      <p:sp>
        <p:nvSpPr>
          <p:cNvPr id="4" name="Slaidinumbri kohatäide 3"/>
          <p:cNvSpPr>
            <a:spLocks noGrp="1"/>
          </p:cNvSpPr>
          <p:nvPr>
            <p:ph type="sldNum" sz="quarter" idx="10"/>
          </p:nvPr>
        </p:nvSpPr>
        <p:spPr/>
        <p:txBody>
          <a:bodyPr/>
          <a:lstStyle/>
          <a:p>
            <a:fld id="{4659D3D2-6B4F-42B4-80B4-3BF1F672D4DF}" type="slidenum">
              <a:rPr lang="et-EE" smtClean="0"/>
              <a:t>11</a:t>
            </a:fld>
            <a:endParaRPr lang="et-EE"/>
          </a:p>
        </p:txBody>
      </p:sp>
    </p:spTree>
    <p:extLst>
      <p:ext uri="{BB962C8B-B14F-4D97-AF65-F5344CB8AC3E}">
        <p14:creationId xmlns:p14="http://schemas.microsoft.com/office/powerpoint/2010/main" val="2585865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4659D3D2-6B4F-42B4-80B4-3BF1F672D4DF}" type="slidenum">
              <a:rPr lang="et-EE" smtClean="0"/>
              <a:t>16</a:t>
            </a:fld>
            <a:endParaRPr lang="et-EE"/>
          </a:p>
        </p:txBody>
      </p:sp>
    </p:spTree>
    <p:extLst>
      <p:ext uri="{BB962C8B-B14F-4D97-AF65-F5344CB8AC3E}">
        <p14:creationId xmlns:p14="http://schemas.microsoft.com/office/powerpoint/2010/main" val="4026003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4659D3D2-6B4F-42B4-80B4-3BF1F672D4DF}" type="slidenum">
              <a:rPr lang="et-EE" smtClean="0"/>
              <a:t>19</a:t>
            </a:fld>
            <a:endParaRPr lang="et-EE"/>
          </a:p>
        </p:txBody>
      </p:sp>
    </p:spTree>
    <p:extLst>
      <p:ext uri="{BB962C8B-B14F-4D97-AF65-F5344CB8AC3E}">
        <p14:creationId xmlns:p14="http://schemas.microsoft.com/office/powerpoint/2010/main" val="383315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smtClean="0"/>
              <a:t>Muutke pealkirja laadi</a:t>
            </a:r>
            <a:endParaRPr lang="et-EE"/>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laadi muutmiseks</a:t>
            </a:r>
            <a:endParaRPr lang="et-EE"/>
          </a:p>
        </p:txBody>
      </p:sp>
      <p:sp>
        <p:nvSpPr>
          <p:cNvPr id="4" name="Kuupäeva kohatäide 3"/>
          <p:cNvSpPr>
            <a:spLocks noGrp="1"/>
          </p:cNvSpPr>
          <p:nvPr>
            <p:ph type="dt" sz="half" idx="10"/>
          </p:nvPr>
        </p:nvSpPr>
        <p:spPr/>
        <p:txBody>
          <a:bodyPr/>
          <a:lstStyle/>
          <a:p>
            <a:fld id="{AA4C6872-D8B7-45DC-9416-EC00ECCAEF1A}" type="datetimeFigureOut">
              <a:rPr lang="et-EE" smtClean="0"/>
              <a:t>22.12.2017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65903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A4C6872-D8B7-45DC-9416-EC00ECCAEF1A}" type="datetimeFigureOut">
              <a:rPr lang="et-EE" smtClean="0"/>
              <a:t>22.12.2017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196360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A4C6872-D8B7-45DC-9416-EC00ECCAEF1A}" type="datetimeFigureOut">
              <a:rPr lang="et-EE" smtClean="0"/>
              <a:t>22.12.2017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3835751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A4C6872-D8B7-45DC-9416-EC00ECCAEF1A}" type="datetimeFigureOut">
              <a:rPr lang="et-EE" smtClean="0"/>
              <a:t>22.12.2017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302562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smtClean="0"/>
              <a:t>Muutke pealkirja laadi</a:t>
            </a:r>
            <a:endParaRPr lang="et-EE"/>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Muutke teksti laade</a:t>
            </a:r>
          </a:p>
        </p:txBody>
      </p:sp>
      <p:sp>
        <p:nvSpPr>
          <p:cNvPr id="4" name="Kuupäeva kohatäide 3"/>
          <p:cNvSpPr>
            <a:spLocks noGrp="1"/>
          </p:cNvSpPr>
          <p:nvPr>
            <p:ph type="dt" sz="half" idx="10"/>
          </p:nvPr>
        </p:nvSpPr>
        <p:spPr/>
        <p:txBody>
          <a:bodyPr/>
          <a:lstStyle/>
          <a:p>
            <a:fld id="{AA4C6872-D8B7-45DC-9416-EC00ECCAEF1A}" type="datetimeFigureOut">
              <a:rPr lang="et-EE" smtClean="0"/>
              <a:t>22.12.2017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157278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838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6172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AA4C6872-D8B7-45DC-9416-EC00ECCAEF1A}" type="datetimeFigureOut">
              <a:rPr lang="et-EE" smtClean="0"/>
              <a:t>22.12.2017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62026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smtClean="0"/>
              <a:t>Muutke pealkirja laadi</a:t>
            </a:r>
            <a:endParaRPr lang="et-EE"/>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Sisu kohatäide 3"/>
          <p:cNvSpPr>
            <a:spLocks noGrp="1"/>
          </p:cNvSpPr>
          <p:nvPr>
            <p:ph sz="half" idx="2"/>
          </p:nvPr>
        </p:nvSpPr>
        <p:spPr>
          <a:xfrm>
            <a:off x="839788" y="2505075"/>
            <a:ext cx="5157787"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Sisu kohatäide 5"/>
          <p:cNvSpPr>
            <a:spLocks noGrp="1"/>
          </p:cNvSpPr>
          <p:nvPr>
            <p:ph sz="quarter" idx="4"/>
          </p:nvPr>
        </p:nvSpPr>
        <p:spPr>
          <a:xfrm>
            <a:off x="6172200" y="2505075"/>
            <a:ext cx="5183188"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AA4C6872-D8B7-45DC-9416-EC00ECCAEF1A}" type="datetimeFigureOut">
              <a:rPr lang="et-EE" smtClean="0"/>
              <a:t>22.12.2017</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151936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fld id="{AA4C6872-D8B7-45DC-9416-EC00ECCAEF1A}" type="datetimeFigureOut">
              <a:rPr lang="et-EE" smtClean="0"/>
              <a:t>22.12.2017</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2627555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AA4C6872-D8B7-45DC-9416-EC00ECCAEF1A}" type="datetimeFigureOut">
              <a:rPr lang="et-EE" smtClean="0"/>
              <a:t>22.12.2017</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183426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AA4C6872-D8B7-45DC-9416-EC00ECCAEF1A}" type="datetimeFigureOut">
              <a:rPr lang="et-EE" smtClean="0"/>
              <a:t>22.12.2017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95598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AA4C6872-D8B7-45DC-9416-EC00ECCAEF1A}" type="datetimeFigureOut">
              <a:rPr lang="et-EE" smtClean="0"/>
              <a:t>22.12.2017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ECAA611D-DDF8-4C43-8966-B692E38E446B}" type="slidenum">
              <a:rPr lang="et-EE" smtClean="0"/>
              <a:t>‹#›</a:t>
            </a:fld>
            <a:endParaRPr lang="et-EE"/>
          </a:p>
        </p:txBody>
      </p:sp>
    </p:spTree>
    <p:extLst>
      <p:ext uri="{BB962C8B-B14F-4D97-AF65-F5344CB8AC3E}">
        <p14:creationId xmlns:p14="http://schemas.microsoft.com/office/powerpoint/2010/main" val="2461980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4C6872-D8B7-45DC-9416-EC00ECCAEF1A}" type="datetimeFigureOut">
              <a:rPr lang="et-EE" smtClean="0"/>
              <a:t>22.12.2017</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AA611D-DDF8-4C43-8966-B692E38E446B}" type="slidenum">
              <a:rPr lang="et-EE" smtClean="0"/>
              <a:t>‹#›</a:t>
            </a:fld>
            <a:endParaRPr lang="et-EE"/>
          </a:p>
        </p:txBody>
      </p:sp>
    </p:spTree>
    <p:extLst>
      <p:ext uri="{BB962C8B-B14F-4D97-AF65-F5344CB8AC3E}">
        <p14:creationId xmlns:p14="http://schemas.microsoft.com/office/powerpoint/2010/main" val="3117113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39000"/>
          </a:blip>
          <a:tile tx="0" ty="0" sx="100000" sy="100000" flip="none" algn="tl"/>
        </a:blipFill>
        <a:effectLst/>
      </p:bgPr>
    </p:bg>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smtClean="0"/>
              <a:t>Üldkoosolek/jõuluseminar</a:t>
            </a:r>
            <a:endParaRPr lang="et-EE" dirty="0"/>
          </a:p>
        </p:txBody>
      </p:sp>
      <p:sp>
        <p:nvSpPr>
          <p:cNvPr id="3" name="Alapealkiri 2"/>
          <p:cNvSpPr>
            <a:spLocks noGrp="1"/>
          </p:cNvSpPr>
          <p:nvPr>
            <p:ph type="subTitle" idx="1"/>
          </p:nvPr>
        </p:nvSpPr>
        <p:spPr/>
        <p:txBody>
          <a:bodyPr/>
          <a:lstStyle/>
          <a:p>
            <a:endParaRPr lang="et-EE" dirty="0" smtClean="0"/>
          </a:p>
          <a:p>
            <a:pPr algn="r"/>
            <a:r>
              <a:rPr lang="et-EE" dirty="0" smtClean="0"/>
              <a:t>11.12.2017</a:t>
            </a:r>
          </a:p>
          <a:p>
            <a:pPr algn="r"/>
            <a:r>
              <a:rPr lang="et-EE" dirty="0" smtClean="0"/>
              <a:t>Aive Tamm</a:t>
            </a:r>
            <a:endParaRPr lang="et-EE" dirty="0"/>
          </a:p>
        </p:txBody>
      </p:sp>
      <p:pic>
        <p:nvPicPr>
          <p:cNvPr id="4" name="Pil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808" y="3602038"/>
            <a:ext cx="2554224" cy="2627282"/>
          </a:xfrm>
          <a:prstGeom prst="rect">
            <a:avLst/>
          </a:prstGeom>
        </p:spPr>
      </p:pic>
    </p:spTree>
    <p:extLst>
      <p:ext uri="{BB962C8B-B14F-4D97-AF65-F5344CB8AC3E}">
        <p14:creationId xmlns:p14="http://schemas.microsoft.com/office/powerpoint/2010/main" val="1707701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isu kohatäide 6"/>
          <p:cNvGraphicFramePr>
            <a:graphicFrameLocks noGrp="1"/>
          </p:cNvGraphicFramePr>
          <p:nvPr>
            <p:ph idx="1"/>
            <p:extLst>
              <p:ext uri="{D42A27DB-BD31-4B8C-83A1-F6EECF244321}">
                <p14:modId xmlns:p14="http://schemas.microsoft.com/office/powerpoint/2010/main" val="4123133955"/>
              </p:ext>
            </p:extLst>
          </p:nvPr>
        </p:nvGraphicFramePr>
        <p:xfrm>
          <a:off x="838200" y="591015"/>
          <a:ext cx="10515600" cy="57540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7459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616182"/>
          </a:xfrm>
        </p:spPr>
        <p:txBody>
          <a:bodyPr>
            <a:normAutofit fontScale="90000"/>
          </a:bodyPr>
          <a:lstStyle/>
          <a:p>
            <a:endParaRPr lang="et-EE" dirty="0"/>
          </a:p>
        </p:txBody>
      </p:sp>
      <p:graphicFrame>
        <p:nvGraphicFramePr>
          <p:cNvPr id="6" name="Sisu kohatäide 5"/>
          <p:cNvGraphicFramePr>
            <a:graphicFrameLocks noGrp="1"/>
          </p:cNvGraphicFramePr>
          <p:nvPr>
            <p:ph idx="1"/>
            <p:extLst>
              <p:ext uri="{D42A27DB-BD31-4B8C-83A1-F6EECF244321}">
                <p14:modId xmlns:p14="http://schemas.microsoft.com/office/powerpoint/2010/main" val="1544890122"/>
              </p:ext>
            </p:extLst>
          </p:nvPr>
        </p:nvGraphicFramePr>
        <p:xfrm>
          <a:off x="605574" y="470249"/>
          <a:ext cx="6821137" cy="2774755"/>
        </p:xfrm>
        <a:graphic>
          <a:graphicData uri="http://schemas.openxmlformats.org/drawingml/2006/table">
            <a:tbl>
              <a:tblPr>
                <a:tableStyleId>{5C22544A-7EE6-4342-B048-85BDC9FD1C3A}</a:tableStyleId>
              </a:tblPr>
              <a:tblGrid>
                <a:gridCol w="3875548"/>
                <a:gridCol w="1349521"/>
                <a:gridCol w="1596068"/>
              </a:tblGrid>
              <a:tr h="792787">
                <a:tc>
                  <a:txBody>
                    <a:bodyPr/>
                    <a:lstStyle/>
                    <a:p>
                      <a:pPr algn="l" fontAlgn="b"/>
                      <a:r>
                        <a:rPr lang="et-EE" sz="1800" u="none" strike="noStrike" dirty="0">
                          <a:effectLst/>
                        </a:rPr>
                        <a:t>meede 1.1</a:t>
                      </a:r>
                      <a:endParaRPr lang="et-EE"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sihttase 2016-2020</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1800" u="none" strike="noStrike" dirty="0">
                          <a:effectLst/>
                        </a:rPr>
                        <a:t>Täitmine </a:t>
                      </a:r>
                      <a:r>
                        <a:rPr lang="et-EE" sz="1800" u="none" strike="noStrike" dirty="0" smtClean="0">
                          <a:effectLst/>
                        </a:rPr>
                        <a:t>2016-2017-I</a:t>
                      </a:r>
                      <a:endParaRPr lang="et-EE" sz="1800" b="0" i="0" u="none" strike="noStrike" dirty="0">
                        <a:solidFill>
                          <a:srgbClr val="000000"/>
                        </a:solidFill>
                        <a:effectLst/>
                        <a:latin typeface="Calibri" panose="020F0502020204030204" pitchFamily="34" charset="0"/>
                      </a:endParaRPr>
                    </a:p>
                  </a:txBody>
                  <a:tcPr marL="9525" marR="9525" marT="9525" marB="0" anchor="b"/>
                </a:tc>
              </a:tr>
              <a:tr h="396394">
                <a:tc>
                  <a:txBody>
                    <a:bodyPr/>
                    <a:lstStyle/>
                    <a:p>
                      <a:pPr algn="r" fontAlgn="b"/>
                      <a:r>
                        <a:rPr lang="et-EE" sz="1800" u="none" strike="noStrike">
                          <a:effectLst/>
                        </a:rPr>
                        <a:t>Ühisprojektide arv </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14</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5</a:t>
                      </a:r>
                      <a:endParaRPr lang="et-EE" sz="1800" b="0" i="0" u="none" strike="noStrike">
                        <a:solidFill>
                          <a:srgbClr val="000000"/>
                        </a:solidFill>
                        <a:effectLst/>
                        <a:latin typeface="Calibri" panose="020F0502020204030204" pitchFamily="34" charset="0"/>
                      </a:endParaRPr>
                    </a:p>
                  </a:txBody>
                  <a:tcPr marL="9525" marR="9525" marT="9525" marB="0" anchor="b"/>
                </a:tc>
              </a:tr>
              <a:tr h="792787">
                <a:tc>
                  <a:txBody>
                    <a:bodyPr/>
                    <a:lstStyle/>
                    <a:p>
                      <a:pPr algn="r" fontAlgn="b"/>
                      <a:r>
                        <a:rPr lang="fi-FI" sz="1800" u="none" strike="noStrike" dirty="0" err="1">
                          <a:effectLst/>
                        </a:rPr>
                        <a:t>Kohaliku</a:t>
                      </a:r>
                      <a:r>
                        <a:rPr lang="fi-FI" sz="1800" u="none" strike="noStrike" dirty="0">
                          <a:effectLst/>
                        </a:rPr>
                        <a:t> </a:t>
                      </a:r>
                      <a:r>
                        <a:rPr lang="fi-FI" sz="1800" u="none" strike="noStrike" dirty="0" err="1">
                          <a:effectLst/>
                        </a:rPr>
                        <a:t>toidu</a:t>
                      </a:r>
                      <a:r>
                        <a:rPr lang="fi-FI" sz="1800" u="none" strike="noStrike" dirty="0">
                          <a:effectLst/>
                        </a:rPr>
                        <a:t> </a:t>
                      </a:r>
                      <a:r>
                        <a:rPr lang="fi-FI" sz="1800" u="none" strike="noStrike" dirty="0" err="1">
                          <a:effectLst/>
                        </a:rPr>
                        <a:t>töötlemise</a:t>
                      </a:r>
                      <a:r>
                        <a:rPr lang="fi-FI" sz="1800" u="none" strike="noStrike" dirty="0">
                          <a:effectLst/>
                        </a:rPr>
                        <a:t> ja </a:t>
                      </a:r>
                      <a:r>
                        <a:rPr lang="fi-FI" sz="1800" u="none" strike="noStrike" dirty="0" err="1">
                          <a:effectLst/>
                        </a:rPr>
                        <a:t>turustamise</a:t>
                      </a:r>
                      <a:r>
                        <a:rPr lang="fi-FI" sz="1800" u="none" strike="noStrike" dirty="0">
                          <a:effectLst/>
                        </a:rPr>
                        <a:t> </a:t>
                      </a:r>
                      <a:r>
                        <a:rPr lang="fi-FI" sz="1800" u="none" strike="noStrike" dirty="0" err="1">
                          <a:effectLst/>
                        </a:rPr>
                        <a:t>projektide</a:t>
                      </a:r>
                      <a:r>
                        <a:rPr lang="fi-FI" sz="1800" u="none" strike="noStrike" dirty="0">
                          <a:effectLst/>
                        </a:rPr>
                        <a:t> </a:t>
                      </a:r>
                      <a:r>
                        <a:rPr lang="fi-FI" sz="1800" u="none" strike="noStrike" dirty="0" err="1">
                          <a:effectLst/>
                        </a:rPr>
                        <a:t>arv</a:t>
                      </a:r>
                      <a:r>
                        <a:rPr lang="fi-FI" sz="1800" u="none" strike="noStrike" dirty="0">
                          <a:effectLst/>
                        </a:rPr>
                        <a:t>  </a:t>
                      </a:r>
                      <a:endParaRPr lang="fi-FI"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6</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2</a:t>
                      </a:r>
                      <a:endParaRPr lang="et-EE" sz="1800" b="0" i="0" u="none" strike="noStrike" dirty="0">
                        <a:solidFill>
                          <a:srgbClr val="000000"/>
                        </a:solidFill>
                        <a:effectLst/>
                        <a:latin typeface="Calibri" panose="020F0502020204030204" pitchFamily="34" charset="0"/>
                      </a:endParaRPr>
                    </a:p>
                  </a:txBody>
                  <a:tcPr marL="9525" marR="9525" marT="9525" marB="0" anchor="b"/>
                </a:tc>
              </a:tr>
              <a:tr h="792787">
                <a:tc>
                  <a:txBody>
                    <a:bodyPr/>
                    <a:lstStyle/>
                    <a:p>
                      <a:pPr algn="r" fontAlgn="b"/>
                      <a:r>
                        <a:rPr lang="et-EE" sz="1800" u="none" strike="noStrike">
                          <a:effectLst/>
                        </a:rPr>
                        <a:t>Toetuse osakaal - 20% ettevõtlusmeetme vahenditest</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20%</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3,46%</a:t>
                      </a:r>
                      <a:endParaRPr lang="et-EE" sz="18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3617504457"/>
              </p:ext>
            </p:extLst>
          </p:nvPr>
        </p:nvGraphicFramePr>
        <p:xfrm>
          <a:off x="4924811" y="3465513"/>
          <a:ext cx="6895482" cy="3204599"/>
        </p:xfrm>
        <a:graphic>
          <a:graphicData uri="http://schemas.openxmlformats.org/drawingml/2006/table">
            <a:tbl>
              <a:tblPr>
                <a:tableStyleId>{5C22544A-7EE6-4342-B048-85BDC9FD1C3A}</a:tableStyleId>
              </a:tblPr>
              <a:tblGrid>
                <a:gridCol w="3917788"/>
                <a:gridCol w="1364230"/>
                <a:gridCol w="1613464"/>
              </a:tblGrid>
              <a:tr h="378062">
                <a:tc>
                  <a:txBody>
                    <a:bodyPr/>
                    <a:lstStyle/>
                    <a:p>
                      <a:pPr algn="l" fontAlgn="b"/>
                      <a:r>
                        <a:rPr lang="et-EE" sz="1800" u="none" strike="noStrike" dirty="0">
                          <a:effectLst/>
                        </a:rPr>
                        <a:t>meede 1.2</a:t>
                      </a:r>
                      <a:endParaRPr lang="et-EE"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sihttase 2016-2020</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1800" u="none" strike="noStrike" dirty="0">
                          <a:effectLst/>
                        </a:rPr>
                        <a:t>Täitmine </a:t>
                      </a:r>
                      <a:r>
                        <a:rPr lang="et-EE" sz="1800" u="none" strike="noStrike" dirty="0" smtClean="0">
                          <a:effectLst/>
                        </a:rPr>
                        <a:t>2016-2017-I</a:t>
                      </a:r>
                      <a:endParaRPr lang="et-EE" sz="1800" b="0" i="0" u="none" strike="noStrike" dirty="0">
                        <a:solidFill>
                          <a:srgbClr val="000000"/>
                        </a:solidFill>
                        <a:effectLst/>
                        <a:latin typeface="Calibri" panose="020F0502020204030204" pitchFamily="34" charset="0"/>
                      </a:endParaRPr>
                    </a:p>
                  </a:txBody>
                  <a:tcPr marL="9525" marR="9525" marT="9525" marB="0" anchor="b"/>
                </a:tc>
              </a:tr>
              <a:tr h="378062">
                <a:tc>
                  <a:txBody>
                    <a:bodyPr/>
                    <a:lstStyle/>
                    <a:p>
                      <a:pPr algn="r" fontAlgn="b"/>
                      <a:r>
                        <a:rPr lang="et-EE" sz="1800" u="none" strike="noStrike" dirty="0">
                          <a:effectLst/>
                        </a:rPr>
                        <a:t>Projektide arv </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90</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42</a:t>
                      </a:r>
                      <a:endParaRPr lang="et-EE" sz="1800" b="0" i="0" u="none" strike="noStrike">
                        <a:solidFill>
                          <a:srgbClr val="000000"/>
                        </a:solidFill>
                        <a:effectLst/>
                        <a:latin typeface="Calibri" panose="020F0502020204030204" pitchFamily="34" charset="0"/>
                      </a:endParaRPr>
                    </a:p>
                  </a:txBody>
                  <a:tcPr marL="9525" marR="9525" marT="9525" marB="0" anchor="b"/>
                </a:tc>
              </a:tr>
              <a:tr h="756124">
                <a:tc>
                  <a:txBody>
                    <a:bodyPr/>
                    <a:lstStyle/>
                    <a:p>
                      <a:pPr algn="r" fontAlgn="b"/>
                      <a:r>
                        <a:rPr lang="et-EE" sz="1800" u="none" strike="noStrike" dirty="0">
                          <a:effectLst/>
                        </a:rPr>
                        <a:t>Toetuse osakaal – 80% ettevõtlusmeetme vahenditest</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80</a:t>
                      </a:r>
                      <a:r>
                        <a:rPr lang="et-EE" sz="1800" b="0" i="0" u="none" strike="noStrike" baseline="0" dirty="0" smtClean="0">
                          <a:solidFill>
                            <a:srgbClr val="000000"/>
                          </a:solidFill>
                          <a:effectLst/>
                          <a:latin typeface="Calibri" panose="020F0502020204030204" pitchFamily="34" charset="0"/>
                        </a:rPr>
                        <a:t> %</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33,56% (50,2%*)</a:t>
                      </a:r>
                      <a:endParaRPr lang="et-EE" sz="1800" b="0" i="0" u="none" strike="noStrike" dirty="0">
                        <a:solidFill>
                          <a:srgbClr val="000000"/>
                        </a:solidFill>
                        <a:effectLst/>
                        <a:latin typeface="Calibri" panose="020F0502020204030204" pitchFamily="34" charset="0"/>
                      </a:endParaRPr>
                    </a:p>
                  </a:txBody>
                  <a:tcPr marL="9525" marR="9525" marT="9525" marB="0" anchor="b"/>
                </a:tc>
              </a:tr>
              <a:tr h="756124">
                <a:tc>
                  <a:txBody>
                    <a:bodyPr/>
                    <a:lstStyle/>
                    <a:p>
                      <a:pPr algn="r" fontAlgn="b"/>
                      <a:r>
                        <a:rPr lang="fi-FI" sz="1800" u="none" strike="noStrike">
                          <a:effectLst/>
                        </a:rPr>
                        <a:t>Kohaliku toidu töötlemise ja turustamise projektide arv </a:t>
                      </a:r>
                      <a:endParaRPr lang="fi-FI"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25</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19</a:t>
                      </a:r>
                      <a:endParaRPr lang="et-EE" sz="1800" b="0" i="0" u="none" strike="noStrike" dirty="0">
                        <a:solidFill>
                          <a:srgbClr val="000000"/>
                        </a:solidFill>
                        <a:effectLst/>
                        <a:latin typeface="Calibri" panose="020F0502020204030204" pitchFamily="34" charset="0"/>
                      </a:endParaRPr>
                    </a:p>
                  </a:txBody>
                  <a:tcPr marL="9525" marR="9525" marT="9525" marB="0" anchor="b"/>
                </a:tc>
              </a:tr>
              <a:tr h="378062">
                <a:tc>
                  <a:txBody>
                    <a:bodyPr/>
                    <a:lstStyle/>
                    <a:p>
                      <a:pPr algn="r" fontAlgn="b"/>
                      <a:r>
                        <a:rPr lang="et-EE" sz="1800" u="none" strike="noStrike">
                          <a:effectLst/>
                        </a:rPr>
                        <a:t>Uuenduslike lahendustega projektide arv</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14</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29</a:t>
                      </a:r>
                      <a:endParaRPr lang="et-EE" sz="1800" b="0" i="0" u="none" strike="noStrike" dirty="0">
                        <a:solidFill>
                          <a:srgbClr val="000000"/>
                        </a:solidFill>
                        <a:effectLst/>
                        <a:latin typeface="Calibri" panose="020F0502020204030204" pitchFamily="34" charset="0"/>
                      </a:endParaRPr>
                    </a:p>
                  </a:txBody>
                  <a:tcPr marL="9525" marR="9525" marT="9525" marB="0" anchor="b"/>
                </a:tc>
              </a:tr>
              <a:tr h="378062">
                <a:tc>
                  <a:txBody>
                    <a:bodyPr/>
                    <a:lstStyle/>
                    <a:p>
                      <a:pPr algn="r" fontAlgn="b"/>
                      <a:r>
                        <a:rPr lang="et-EE" sz="1800" u="none" strike="noStrike">
                          <a:effectLst/>
                        </a:rPr>
                        <a:t>Loodud töökohtade arv </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45</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dirty="0">
                          <a:effectLst/>
                        </a:rPr>
                        <a:t>75</a:t>
                      </a:r>
                      <a:endParaRPr lang="et-EE" sz="18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28573398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graphicFrame>
        <p:nvGraphicFramePr>
          <p:cNvPr id="4" name="Sisu kohatäide 3"/>
          <p:cNvGraphicFramePr>
            <a:graphicFrameLocks noGrp="1"/>
          </p:cNvGraphicFramePr>
          <p:nvPr>
            <p:ph idx="1"/>
            <p:extLst>
              <p:ext uri="{D42A27DB-BD31-4B8C-83A1-F6EECF244321}">
                <p14:modId xmlns:p14="http://schemas.microsoft.com/office/powerpoint/2010/main" val="914564670"/>
              </p:ext>
            </p:extLst>
          </p:nvPr>
        </p:nvGraphicFramePr>
        <p:xfrm>
          <a:off x="560967" y="365125"/>
          <a:ext cx="7278339" cy="3181222"/>
        </p:xfrm>
        <a:graphic>
          <a:graphicData uri="http://schemas.openxmlformats.org/drawingml/2006/table">
            <a:tbl>
              <a:tblPr>
                <a:tableStyleId>{5C22544A-7EE6-4342-B048-85BDC9FD1C3A}</a:tableStyleId>
              </a:tblPr>
              <a:tblGrid>
                <a:gridCol w="4135315"/>
                <a:gridCol w="1439976"/>
                <a:gridCol w="1703048"/>
              </a:tblGrid>
              <a:tr h="578708">
                <a:tc>
                  <a:txBody>
                    <a:bodyPr/>
                    <a:lstStyle/>
                    <a:p>
                      <a:pPr algn="l" fontAlgn="b"/>
                      <a:r>
                        <a:rPr lang="et-EE" sz="2000" u="none" strike="noStrike" dirty="0">
                          <a:effectLst/>
                        </a:rPr>
                        <a:t>meede 2.1</a:t>
                      </a:r>
                      <a:endParaRPr lang="et-EE"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sihttase 2016-2020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2000" u="none" strike="noStrike" dirty="0">
                          <a:effectLst/>
                        </a:rPr>
                        <a:t>Täitmine </a:t>
                      </a:r>
                      <a:r>
                        <a:rPr lang="et-EE" sz="2000" u="none" strike="noStrike" dirty="0" smtClean="0">
                          <a:effectLst/>
                        </a:rPr>
                        <a:t>2016-2017-I</a:t>
                      </a:r>
                      <a:endParaRPr lang="et-EE" sz="2000" b="0" i="0" u="none" strike="noStrike" dirty="0">
                        <a:solidFill>
                          <a:srgbClr val="000000"/>
                        </a:solidFill>
                        <a:effectLst/>
                        <a:latin typeface="Calibri" panose="020F0502020204030204" pitchFamily="34" charset="0"/>
                      </a:endParaRPr>
                    </a:p>
                  </a:txBody>
                  <a:tcPr marL="9525" marR="9525" marT="9525" marB="0" anchor="b"/>
                </a:tc>
              </a:tr>
              <a:tr h="388594">
                <a:tc>
                  <a:txBody>
                    <a:bodyPr/>
                    <a:lstStyle/>
                    <a:p>
                      <a:pPr algn="r" fontAlgn="b"/>
                      <a:r>
                        <a:rPr lang="et-EE" sz="2000" u="none" strike="noStrike">
                          <a:effectLst/>
                        </a:rPr>
                        <a:t>Ühisprojektide arv </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70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11</a:t>
                      </a:r>
                      <a:endParaRPr lang="et-EE" sz="2000" b="0" i="0" u="none" strike="noStrike" dirty="0">
                        <a:solidFill>
                          <a:srgbClr val="000000"/>
                        </a:solidFill>
                        <a:effectLst/>
                        <a:latin typeface="Calibri" panose="020F0502020204030204" pitchFamily="34" charset="0"/>
                      </a:endParaRPr>
                    </a:p>
                  </a:txBody>
                  <a:tcPr marL="9525" marR="9525" marT="9525" marB="0" anchor="b"/>
                </a:tc>
              </a:tr>
              <a:tr h="777189">
                <a:tc>
                  <a:txBody>
                    <a:bodyPr/>
                    <a:lstStyle/>
                    <a:p>
                      <a:pPr algn="r" fontAlgn="b"/>
                      <a:r>
                        <a:rPr lang="et-EE" sz="2000" u="none" strike="noStrike" dirty="0">
                          <a:effectLst/>
                        </a:rPr>
                        <a:t>Tegevuspiirkonna eripära kasutamist soodustavad või </a:t>
                      </a:r>
                      <a:r>
                        <a:rPr lang="et-EE" sz="2000" u="none" strike="noStrike" dirty="0" err="1">
                          <a:effectLst/>
                        </a:rPr>
                        <a:t>elluviivad</a:t>
                      </a:r>
                      <a:r>
                        <a:rPr lang="et-EE" sz="2000" u="none" strike="noStrike" dirty="0">
                          <a:effectLst/>
                        </a:rPr>
                        <a:t> projektid</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27</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8</a:t>
                      </a:r>
                      <a:endParaRPr lang="et-EE" sz="2000" b="0" i="0" u="none" strike="noStrike" dirty="0">
                        <a:solidFill>
                          <a:srgbClr val="000000"/>
                        </a:solidFill>
                        <a:effectLst/>
                        <a:latin typeface="Calibri" panose="020F0502020204030204" pitchFamily="34" charset="0"/>
                      </a:endParaRPr>
                    </a:p>
                  </a:txBody>
                  <a:tcPr marL="9525" marR="9525" marT="9525" marB="0" anchor="b"/>
                </a:tc>
              </a:tr>
              <a:tr h="578708">
                <a:tc>
                  <a:txBody>
                    <a:bodyPr/>
                    <a:lstStyle/>
                    <a:p>
                      <a:pPr algn="r" fontAlgn="b"/>
                      <a:r>
                        <a:rPr lang="et-EE" sz="2000" u="none" strike="noStrike">
                          <a:effectLst/>
                        </a:rPr>
                        <a:t>Uuenduslike lahendustega projektide arv </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10</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5</a:t>
                      </a:r>
                      <a:endParaRPr lang="et-EE" sz="2000" b="0" i="0" u="none" strike="noStrike" dirty="0">
                        <a:solidFill>
                          <a:srgbClr val="000000"/>
                        </a:solidFill>
                        <a:effectLst/>
                        <a:latin typeface="Calibri" panose="020F0502020204030204" pitchFamily="34" charset="0"/>
                      </a:endParaRPr>
                    </a:p>
                  </a:txBody>
                  <a:tcPr marL="9525" marR="9525" marT="9525" marB="0" anchor="b"/>
                </a:tc>
              </a:tr>
              <a:tr h="777189">
                <a:tc>
                  <a:txBody>
                    <a:bodyPr/>
                    <a:lstStyle/>
                    <a:p>
                      <a:pPr algn="r" fontAlgn="b"/>
                      <a:r>
                        <a:rPr lang="fi-FI" sz="2000" u="none" strike="noStrike" dirty="0" err="1">
                          <a:effectLst/>
                        </a:rPr>
                        <a:t>Toetuse</a:t>
                      </a:r>
                      <a:r>
                        <a:rPr lang="fi-FI" sz="2000" u="none" strike="noStrike" dirty="0">
                          <a:effectLst/>
                        </a:rPr>
                        <a:t> </a:t>
                      </a:r>
                      <a:r>
                        <a:rPr lang="fi-FI" sz="2000" u="none" strike="noStrike" dirty="0" err="1">
                          <a:effectLst/>
                        </a:rPr>
                        <a:t>osakaal</a:t>
                      </a:r>
                      <a:r>
                        <a:rPr lang="fi-FI" sz="2000" u="none" strike="noStrike" dirty="0">
                          <a:effectLst/>
                        </a:rPr>
                        <a:t> – 30% </a:t>
                      </a:r>
                      <a:r>
                        <a:rPr lang="fi-FI" sz="2000" u="none" strike="noStrike" dirty="0" err="1">
                          <a:effectLst/>
                        </a:rPr>
                        <a:t>Elukeskkonna</a:t>
                      </a:r>
                      <a:r>
                        <a:rPr lang="fi-FI" sz="2000" u="none" strike="noStrike" dirty="0">
                          <a:effectLst/>
                        </a:rPr>
                        <a:t> </a:t>
                      </a:r>
                      <a:r>
                        <a:rPr lang="fi-FI" sz="2000" u="none" strike="noStrike" dirty="0" err="1">
                          <a:effectLst/>
                        </a:rPr>
                        <a:t>meetme</a:t>
                      </a:r>
                      <a:r>
                        <a:rPr lang="fi-FI" sz="2000" u="none" strike="noStrike" dirty="0">
                          <a:effectLst/>
                        </a:rPr>
                        <a:t> </a:t>
                      </a:r>
                      <a:r>
                        <a:rPr lang="fi-FI" sz="2000" u="none" strike="noStrike" dirty="0" err="1">
                          <a:effectLst/>
                        </a:rPr>
                        <a:t>vahenditest</a:t>
                      </a:r>
                      <a:endParaRPr lang="fi-FI"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b="0" i="0" u="none" strike="noStrike" dirty="0" smtClean="0">
                          <a:solidFill>
                            <a:srgbClr val="000000"/>
                          </a:solidFill>
                          <a:effectLst/>
                          <a:latin typeface="Calibri" panose="020F0502020204030204" pitchFamily="34" charset="0"/>
                        </a:rPr>
                        <a:t>30 %</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b="0" i="0" u="none" strike="noStrike" dirty="0" smtClean="0">
                          <a:solidFill>
                            <a:srgbClr val="000000"/>
                          </a:solidFill>
                          <a:effectLst/>
                          <a:latin typeface="Calibri" panose="020F0502020204030204" pitchFamily="34" charset="0"/>
                        </a:rPr>
                        <a:t>7,73% (11,69%*)</a:t>
                      </a:r>
                      <a:endParaRPr lang="et-EE" sz="20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graphicFrame>
        <p:nvGraphicFramePr>
          <p:cNvPr id="5" name="Tabel 4"/>
          <p:cNvGraphicFramePr>
            <a:graphicFrameLocks noGrp="1"/>
          </p:cNvGraphicFramePr>
          <p:nvPr>
            <p:extLst>
              <p:ext uri="{D42A27DB-BD31-4B8C-83A1-F6EECF244321}">
                <p14:modId xmlns:p14="http://schemas.microsoft.com/office/powerpoint/2010/main" val="2324698394"/>
              </p:ext>
            </p:extLst>
          </p:nvPr>
        </p:nvGraphicFramePr>
        <p:xfrm>
          <a:off x="5073805" y="3774501"/>
          <a:ext cx="6279995" cy="3019903"/>
        </p:xfrm>
        <a:graphic>
          <a:graphicData uri="http://schemas.openxmlformats.org/drawingml/2006/table">
            <a:tbl>
              <a:tblPr>
                <a:tableStyleId>{5C22544A-7EE6-4342-B048-85BDC9FD1C3A}</a:tableStyleId>
              </a:tblPr>
              <a:tblGrid>
                <a:gridCol w="3568088"/>
                <a:gridCol w="1242460"/>
                <a:gridCol w="1469447"/>
              </a:tblGrid>
              <a:tr h="301914">
                <a:tc>
                  <a:txBody>
                    <a:bodyPr/>
                    <a:lstStyle/>
                    <a:p>
                      <a:pPr algn="l" fontAlgn="b"/>
                      <a:r>
                        <a:rPr lang="et-EE" sz="1800" u="none" strike="noStrike" dirty="0">
                          <a:effectLst/>
                        </a:rPr>
                        <a:t>meede 2.2</a:t>
                      </a:r>
                      <a:endParaRPr lang="et-EE"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sihttase 2016-2020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2000" u="none" strike="noStrike" dirty="0">
                          <a:effectLst/>
                        </a:rPr>
                        <a:t>Täitmine </a:t>
                      </a:r>
                      <a:r>
                        <a:rPr lang="et-EE" sz="2000" u="none" strike="noStrike" dirty="0" smtClean="0">
                          <a:effectLst/>
                        </a:rPr>
                        <a:t>2016-2017-I</a:t>
                      </a:r>
                      <a:endParaRPr lang="et-EE" sz="2000" b="0" i="0" u="none" strike="noStrike" dirty="0">
                        <a:solidFill>
                          <a:srgbClr val="000000"/>
                        </a:solidFill>
                        <a:effectLst/>
                        <a:latin typeface="Calibri" panose="020F0502020204030204" pitchFamily="34" charset="0"/>
                      </a:endParaRPr>
                    </a:p>
                  </a:txBody>
                  <a:tcPr marL="9525" marR="9525" marT="9525" marB="0" anchor="b"/>
                </a:tc>
              </a:tr>
              <a:tr h="301914">
                <a:tc>
                  <a:txBody>
                    <a:bodyPr/>
                    <a:lstStyle/>
                    <a:p>
                      <a:pPr algn="r" fontAlgn="b"/>
                      <a:r>
                        <a:rPr lang="et-EE" sz="1800" u="none" strike="noStrike" dirty="0">
                          <a:effectLst/>
                        </a:rPr>
                        <a:t>Projektide arv </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45</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18</a:t>
                      </a:r>
                      <a:endParaRPr lang="et-EE" sz="1800" b="0" i="0" u="none" strike="noStrike">
                        <a:solidFill>
                          <a:srgbClr val="000000"/>
                        </a:solidFill>
                        <a:effectLst/>
                        <a:latin typeface="Calibri" panose="020F0502020204030204" pitchFamily="34" charset="0"/>
                      </a:endParaRPr>
                    </a:p>
                  </a:txBody>
                  <a:tcPr marL="9525" marR="9525" marT="9525" marB="0" anchor="b"/>
                </a:tc>
              </a:tr>
              <a:tr h="301914">
                <a:tc>
                  <a:txBody>
                    <a:bodyPr/>
                    <a:lstStyle/>
                    <a:p>
                      <a:pPr algn="r" fontAlgn="b"/>
                      <a:r>
                        <a:rPr lang="et-EE" sz="1800" u="none" strike="noStrike">
                          <a:effectLst/>
                        </a:rPr>
                        <a:t>Kogukonnateenuste projektide arv </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12</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0</a:t>
                      </a:r>
                      <a:endParaRPr lang="et-EE" sz="1800" b="0" i="0" u="none" strike="noStrike">
                        <a:solidFill>
                          <a:srgbClr val="000000"/>
                        </a:solidFill>
                        <a:effectLst/>
                        <a:latin typeface="Calibri" panose="020F0502020204030204" pitchFamily="34" charset="0"/>
                      </a:endParaRPr>
                    </a:p>
                  </a:txBody>
                  <a:tcPr marL="9525" marR="9525" marT="9525" marB="0" anchor="b"/>
                </a:tc>
              </a:tr>
              <a:tr h="589294">
                <a:tc>
                  <a:txBody>
                    <a:bodyPr/>
                    <a:lstStyle/>
                    <a:p>
                      <a:pPr algn="r" fontAlgn="b"/>
                      <a:r>
                        <a:rPr lang="et-EE" sz="1800" u="none" strike="noStrike" dirty="0">
                          <a:effectLst/>
                        </a:rPr>
                        <a:t>Uuenduslike lahendustega projektide arv </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7</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12</a:t>
                      </a:r>
                      <a:endParaRPr lang="et-EE" sz="1800" b="0" i="0" u="none" strike="noStrike">
                        <a:solidFill>
                          <a:srgbClr val="000000"/>
                        </a:solidFill>
                        <a:effectLst/>
                        <a:latin typeface="Calibri" panose="020F0502020204030204" pitchFamily="34" charset="0"/>
                      </a:endParaRPr>
                    </a:p>
                  </a:txBody>
                  <a:tcPr marL="9525" marR="9525" marT="9525" marB="0" anchor="b"/>
                </a:tc>
              </a:tr>
              <a:tr h="603828">
                <a:tc>
                  <a:txBody>
                    <a:bodyPr/>
                    <a:lstStyle/>
                    <a:p>
                      <a:pPr algn="r" fontAlgn="b"/>
                      <a:r>
                        <a:rPr lang="et-EE" sz="1800" u="none" strike="noStrike">
                          <a:effectLst/>
                        </a:rPr>
                        <a:t>Tegevuspiirkonna eripära kasutamist soodustavad või elluviivad projektid </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15</a:t>
                      </a:r>
                      <a:endParaRPr lang="et-EE"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u="none" strike="noStrike">
                          <a:effectLst/>
                        </a:rPr>
                        <a:t>9</a:t>
                      </a:r>
                      <a:endParaRPr lang="et-EE" sz="1800" b="0" i="0" u="none" strike="noStrike">
                        <a:solidFill>
                          <a:srgbClr val="000000"/>
                        </a:solidFill>
                        <a:effectLst/>
                        <a:latin typeface="Calibri" panose="020F0502020204030204" pitchFamily="34" charset="0"/>
                      </a:endParaRPr>
                    </a:p>
                  </a:txBody>
                  <a:tcPr marL="9525" marR="9525" marT="9525" marB="0" anchor="b"/>
                </a:tc>
              </a:tr>
              <a:tr h="603828">
                <a:tc>
                  <a:txBody>
                    <a:bodyPr/>
                    <a:lstStyle/>
                    <a:p>
                      <a:pPr algn="r" fontAlgn="b"/>
                      <a:r>
                        <a:rPr lang="fi-FI" sz="1800" u="none" strike="noStrike" dirty="0" err="1">
                          <a:effectLst/>
                        </a:rPr>
                        <a:t>Toetuse</a:t>
                      </a:r>
                      <a:r>
                        <a:rPr lang="fi-FI" sz="1800" u="none" strike="noStrike" dirty="0">
                          <a:effectLst/>
                        </a:rPr>
                        <a:t> </a:t>
                      </a:r>
                      <a:r>
                        <a:rPr lang="fi-FI" sz="1800" u="none" strike="noStrike" dirty="0" err="1">
                          <a:effectLst/>
                        </a:rPr>
                        <a:t>osakaal</a:t>
                      </a:r>
                      <a:r>
                        <a:rPr lang="fi-FI" sz="1800" u="none" strike="noStrike" dirty="0">
                          <a:effectLst/>
                        </a:rPr>
                        <a:t> - 70% </a:t>
                      </a:r>
                      <a:r>
                        <a:rPr lang="fi-FI" sz="1800" u="none" strike="noStrike" dirty="0" err="1">
                          <a:effectLst/>
                        </a:rPr>
                        <a:t>Elukeskkonna</a:t>
                      </a:r>
                      <a:r>
                        <a:rPr lang="fi-FI" sz="1800" u="none" strike="noStrike" dirty="0">
                          <a:effectLst/>
                        </a:rPr>
                        <a:t> </a:t>
                      </a:r>
                      <a:r>
                        <a:rPr lang="fi-FI" sz="1800" u="none" strike="noStrike" dirty="0" err="1">
                          <a:effectLst/>
                        </a:rPr>
                        <a:t>meetme</a:t>
                      </a:r>
                      <a:r>
                        <a:rPr lang="fi-FI" sz="1800" u="none" strike="noStrike" dirty="0">
                          <a:effectLst/>
                        </a:rPr>
                        <a:t> </a:t>
                      </a:r>
                      <a:r>
                        <a:rPr lang="fi-FI" sz="1800" u="none" strike="noStrike" dirty="0" err="1">
                          <a:effectLst/>
                        </a:rPr>
                        <a:t>vahenditest</a:t>
                      </a:r>
                      <a:endParaRPr lang="fi-FI"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70 %</a:t>
                      </a:r>
                      <a:endParaRPr lang="et-E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1800" b="0" i="0" u="none" strike="noStrike" dirty="0" smtClean="0">
                          <a:solidFill>
                            <a:srgbClr val="000000"/>
                          </a:solidFill>
                          <a:effectLst/>
                          <a:latin typeface="Calibri" panose="020F0502020204030204" pitchFamily="34" charset="0"/>
                        </a:rPr>
                        <a:t>27,83% (42,39%*)</a:t>
                      </a:r>
                      <a:endParaRPr lang="et-EE" sz="18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2068631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u kohatäide 3"/>
          <p:cNvGraphicFramePr>
            <a:graphicFrameLocks noGrp="1"/>
          </p:cNvGraphicFramePr>
          <p:nvPr>
            <p:ph idx="1"/>
            <p:extLst>
              <p:ext uri="{D42A27DB-BD31-4B8C-83A1-F6EECF244321}">
                <p14:modId xmlns:p14="http://schemas.microsoft.com/office/powerpoint/2010/main" val="3685710016"/>
              </p:ext>
            </p:extLst>
          </p:nvPr>
        </p:nvGraphicFramePr>
        <p:xfrm>
          <a:off x="1650381" y="1394428"/>
          <a:ext cx="9166302" cy="4136577"/>
        </p:xfrm>
        <a:graphic>
          <a:graphicData uri="http://schemas.openxmlformats.org/drawingml/2006/table">
            <a:tbl>
              <a:tblPr>
                <a:tableStyleId>{5C22544A-7EE6-4342-B048-85BDC9FD1C3A}</a:tableStyleId>
              </a:tblPr>
              <a:tblGrid>
                <a:gridCol w="5207994"/>
                <a:gridCol w="1813498"/>
                <a:gridCol w="2144810"/>
              </a:tblGrid>
              <a:tr h="726480">
                <a:tc>
                  <a:txBody>
                    <a:bodyPr/>
                    <a:lstStyle/>
                    <a:p>
                      <a:pPr algn="l" fontAlgn="b"/>
                      <a:r>
                        <a:rPr lang="et-EE" sz="2000" u="none" strike="noStrike" dirty="0">
                          <a:effectLst/>
                        </a:rPr>
                        <a:t>meede 3</a:t>
                      </a:r>
                      <a:endParaRPr lang="et-EE"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sihttase 2016-2020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t-EE" sz="2000" u="none" strike="noStrike" dirty="0">
                          <a:effectLst/>
                        </a:rPr>
                        <a:t>Täitmine </a:t>
                      </a:r>
                      <a:r>
                        <a:rPr lang="et-EE" sz="2000" u="none" strike="noStrike" dirty="0" smtClean="0">
                          <a:effectLst/>
                        </a:rPr>
                        <a:t>2016-2017-I</a:t>
                      </a:r>
                      <a:endParaRPr lang="et-EE" sz="2000" b="0" i="0" u="none" strike="noStrike" dirty="0">
                        <a:solidFill>
                          <a:srgbClr val="000000"/>
                        </a:solidFill>
                        <a:effectLst/>
                        <a:latin typeface="Calibri" panose="020F0502020204030204" pitchFamily="34" charset="0"/>
                      </a:endParaRPr>
                    </a:p>
                  </a:txBody>
                  <a:tcPr marL="9525" marR="9525" marT="9525" marB="0" anchor="b"/>
                </a:tc>
              </a:tr>
              <a:tr h="516123">
                <a:tc>
                  <a:txBody>
                    <a:bodyPr/>
                    <a:lstStyle/>
                    <a:p>
                      <a:pPr algn="r" fontAlgn="b"/>
                      <a:r>
                        <a:rPr lang="et-EE" sz="2000" u="none" strike="noStrike" dirty="0">
                          <a:effectLst/>
                        </a:rPr>
                        <a:t>Ühisprojektide arv </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30</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10</a:t>
                      </a:r>
                      <a:endParaRPr lang="et-EE" sz="2000" b="0" i="0" u="none" strike="noStrike">
                        <a:solidFill>
                          <a:srgbClr val="000000"/>
                        </a:solidFill>
                        <a:effectLst/>
                        <a:latin typeface="Calibri" panose="020F0502020204030204" pitchFamily="34" charset="0"/>
                      </a:endParaRPr>
                    </a:p>
                  </a:txBody>
                  <a:tcPr marL="9525" marR="9525" marT="9525" marB="0" anchor="b"/>
                </a:tc>
              </a:tr>
              <a:tr h="726480">
                <a:tc>
                  <a:txBody>
                    <a:bodyPr/>
                    <a:lstStyle/>
                    <a:p>
                      <a:pPr algn="r" fontAlgn="b"/>
                      <a:r>
                        <a:rPr lang="et-EE" sz="2000" u="none" strike="noStrike" dirty="0">
                          <a:effectLst/>
                        </a:rPr>
                        <a:t>Tegevuspiirkonna eripära kasutamist soodustav või </a:t>
                      </a:r>
                      <a:r>
                        <a:rPr lang="et-EE" sz="2000" u="none" strike="noStrike" dirty="0" err="1">
                          <a:effectLst/>
                        </a:rPr>
                        <a:t>elluviivad</a:t>
                      </a:r>
                      <a:r>
                        <a:rPr lang="et-EE" sz="2000" u="none" strike="noStrike" dirty="0">
                          <a:effectLst/>
                        </a:rPr>
                        <a:t> projektid </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10</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6</a:t>
                      </a:r>
                      <a:endParaRPr lang="et-EE" sz="2000" b="0" i="0" u="none" strike="noStrike">
                        <a:solidFill>
                          <a:srgbClr val="000000"/>
                        </a:solidFill>
                        <a:effectLst/>
                        <a:latin typeface="Calibri" panose="020F0502020204030204" pitchFamily="34" charset="0"/>
                      </a:endParaRPr>
                    </a:p>
                  </a:txBody>
                  <a:tcPr marL="9525" marR="9525" marT="9525" marB="0" anchor="b"/>
                </a:tc>
              </a:tr>
              <a:tr h="516123">
                <a:tc>
                  <a:txBody>
                    <a:bodyPr/>
                    <a:lstStyle/>
                    <a:p>
                      <a:pPr algn="r" fontAlgn="b"/>
                      <a:r>
                        <a:rPr lang="et-EE" sz="2000" u="none" strike="noStrike" dirty="0">
                          <a:effectLst/>
                        </a:rPr>
                        <a:t>Uuenduslike lahendustega projektide arv </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5</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8</a:t>
                      </a:r>
                      <a:endParaRPr lang="et-EE" sz="2000" b="0" i="0" u="none" strike="noStrike">
                        <a:solidFill>
                          <a:srgbClr val="000000"/>
                        </a:solidFill>
                        <a:effectLst/>
                        <a:latin typeface="Calibri" panose="020F0502020204030204" pitchFamily="34" charset="0"/>
                      </a:endParaRPr>
                    </a:p>
                  </a:txBody>
                  <a:tcPr marL="9525" marR="9525" marT="9525" marB="0" anchor="b"/>
                </a:tc>
              </a:tr>
              <a:tr h="516123">
                <a:tc>
                  <a:txBody>
                    <a:bodyPr/>
                    <a:lstStyle/>
                    <a:p>
                      <a:pPr algn="r" fontAlgn="b"/>
                      <a:r>
                        <a:rPr lang="et-EE" sz="2000" u="none" strike="noStrike">
                          <a:effectLst/>
                        </a:rPr>
                        <a:t>Koolitusprojektide arv </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10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1</a:t>
                      </a:r>
                      <a:endParaRPr lang="et-EE" sz="2000" b="0" i="0" u="none" strike="noStrike">
                        <a:solidFill>
                          <a:srgbClr val="000000"/>
                        </a:solidFill>
                        <a:effectLst/>
                        <a:latin typeface="Calibri" panose="020F0502020204030204" pitchFamily="34" charset="0"/>
                      </a:endParaRPr>
                    </a:p>
                  </a:txBody>
                  <a:tcPr marL="9525" marR="9525" marT="9525" marB="0" anchor="b"/>
                </a:tc>
              </a:tr>
              <a:tr h="516123">
                <a:tc>
                  <a:txBody>
                    <a:bodyPr/>
                    <a:lstStyle/>
                    <a:p>
                      <a:pPr algn="r" fontAlgn="b"/>
                      <a:r>
                        <a:rPr lang="et-EE" sz="2000" u="none" strike="noStrike">
                          <a:effectLst/>
                        </a:rPr>
                        <a:t>koolitusel osalenute arv </a:t>
                      </a:r>
                      <a:endParaRPr lang="et-EE"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dirty="0">
                          <a:effectLst/>
                        </a:rPr>
                        <a:t>100</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u="none" strike="noStrike">
                          <a:effectLst/>
                        </a:rPr>
                        <a:t>0</a:t>
                      </a:r>
                      <a:endParaRPr lang="et-EE" sz="2000" b="0" i="0" u="none" strike="noStrike">
                        <a:solidFill>
                          <a:srgbClr val="000000"/>
                        </a:solidFill>
                        <a:effectLst/>
                        <a:latin typeface="Calibri" panose="020F0502020204030204" pitchFamily="34" charset="0"/>
                      </a:endParaRPr>
                    </a:p>
                  </a:txBody>
                  <a:tcPr marL="9525" marR="9525" marT="9525" marB="0" anchor="b"/>
                </a:tc>
              </a:tr>
              <a:tr h="530442">
                <a:tc>
                  <a:txBody>
                    <a:bodyPr/>
                    <a:lstStyle/>
                    <a:p>
                      <a:pPr algn="r" fontAlgn="b"/>
                      <a:r>
                        <a:rPr lang="nl-NL" sz="2000" u="none" strike="noStrike">
                          <a:effectLst/>
                        </a:rPr>
                        <a:t>Toetuse osakaal – 10% kogu meetmete vahenditest</a:t>
                      </a:r>
                      <a:endParaRPr lang="nl-NL"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t-EE" sz="2000" b="0" i="0" u="none" strike="noStrike" dirty="0" smtClean="0">
                          <a:solidFill>
                            <a:srgbClr val="000000"/>
                          </a:solidFill>
                          <a:effectLst/>
                          <a:latin typeface="Calibri" panose="020F0502020204030204" pitchFamily="34" charset="0"/>
                        </a:rPr>
                        <a:t>           10 %</a:t>
                      </a:r>
                      <a:endParaRPr lang="et-EE"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t-EE" sz="2000" b="0" i="0" u="none" strike="noStrike" dirty="0" smtClean="0">
                          <a:solidFill>
                            <a:srgbClr val="000000"/>
                          </a:solidFill>
                          <a:effectLst/>
                          <a:latin typeface="Calibri" panose="020F0502020204030204" pitchFamily="34" charset="0"/>
                        </a:rPr>
                        <a:t>2,47 % (4,33%*)</a:t>
                      </a:r>
                      <a:endParaRPr lang="et-EE" sz="20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1096776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402971"/>
          </a:xfrm>
        </p:spPr>
        <p:txBody>
          <a:bodyPr>
            <a:normAutofit fontScale="90000"/>
          </a:bodyPr>
          <a:lstStyle/>
          <a:p>
            <a:r>
              <a:rPr lang="et-EE" dirty="0" smtClean="0"/>
              <a:t>!!!</a:t>
            </a:r>
            <a:endParaRPr lang="et-EE" dirty="0"/>
          </a:p>
        </p:txBody>
      </p:sp>
      <p:sp>
        <p:nvSpPr>
          <p:cNvPr id="3" name="Sisu kohatäide 2"/>
          <p:cNvSpPr>
            <a:spLocks noGrp="1"/>
          </p:cNvSpPr>
          <p:nvPr>
            <p:ph idx="1"/>
          </p:nvPr>
        </p:nvSpPr>
        <p:spPr>
          <a:xfrm>
            <a:off x="838200" y="932688"/>
            <a:ext cx="10515600" cy="5244275"/>
          </a:xfrm>
        </p:spPr>
        <p:txBody>
          <a:bodyPr/>
          <a:lstStyle/>
          <a:p>
            <a:endParaRPr lang="et-EE" dirty="0" smtClean="0"/>
          </a:p>
          <a:p>
            <a:r>
              <a:rPr lang="et-EE" dirty="0" smtClean="0"/>
              <a:t>MTÜde majandustegevus</a:t>
            </a:r>
          </a:p>
          <a:p>
            <a:r>
              <a:rPr lang="et-EE" dirty="0" smtClean="0"/>
              <a:t>Käibemaks</a:t>
            </a:r>
          </a:p>
          <a:p>
            <a:r>
              <a:rPr lang="et-EE" dirty="0" smtClean="0"/>
              <a:t>Ühisprojekti sisu – lisandväärtus kogukonna jaoks</a:t>
            </a:r>
          </a:p>
          <a:p>
            <a:r>
              <a:rPr lang="et-EE" dirty="0" smtClean="0"/>
              <a:t>Eksperdi kaasamine ehitusalastes küsimustes</a:t>
            </a:r>
          </a:p>
          <a:p>
            <a:r>
              <a:rPr lang="et-EE" dirty="0" smtClean="0"/>
              <a:t>Nõutud dokumendid muutunud - ühisprojekti tegevuskava, ehitustegevuse eelarve, tulude jaotus – integreeritud taotlusvormi</a:t>
            </a:r>
          </a:p>
          <a:p>
            <a:r>
              <a:rPr lang="et-EE" dirty="0" smtClean="0"/>
              <a:t>Teadmussiirde projektid vähem reglementeeritud</a:t>
            </a:r>
          </a:p>
          <a:p>
            <a:r>
              <a:rPr lang="et-EE" dirty="0" smtClean="0"/>
              <a:t>Taotlust ei saa(</a:t>
            </a:r>
            <a:r>
              <a:rPr lang="et-EE" dirty="0" err="1" smtClean="0"/>
              <a:t>nud</a:t>
            </a:r>
            <a:r>
              <a:rPr lang="et-EE" dirty="0" smtClean="0"/>
              <a:t>) esitada, kui esitamata on majandusaasta aruanne, või on ajatamata maksuvõlg</a:t>
            </a:r>
          </a:p>
          <a:p>
            <a:endParaRPr lang="et-EE" dirty="0"/>
          </a:p>
        </p:txBody>
      </p:sp>
    </p:spTree>
    <p:extLst>
      <p:ext uri="{BB962C8B-B14F-4D97-AF65-F5344CB8AC3E}">
        <p14:creationId xmlns:p14="http://schemas.microsoft.com/office/powerpoint/2010/main" val="42299182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861509"/>
          </a:xfrm>
        </p:spPr>
        <p:txBody>
          <a:bodyPr/>
          <a:lstStyle/>
          <a:p>
            <a:r>
              <a:rPr lang="et-EE" dirty="0" smtClean="0"/>
              <a:t>2. Kogukonnateenuste projekti kinnitamine</a:t>
            </a:r>
            <a:endParaRPr lang="et-EE" dirty="0"/>
          </a:p>
        </p:txBody>
      </p:sp>
      <p:sp>
        <p:nvSpPr>
          <p:cNvPr id="3" name="Sisu kohatäide 2"/>
          <p:cNvSpPr>
            <a:spLocks noGrp="1"/>
          </p:cNvSpPr>
          <p:nvPr>
            <p:ph idx="1"/>
          </p:nvPr>
        </p:nvSpPr>
        <p:spPr>
          <a:xfrm>
            <a:off x="838200" y="1527717"/>
            <a:ext cx="10515600" cy="4649246"/>
          </a:xfrm>
        </p:spPr>
        <p:txBody>
          <a:bodyPr/>
          <a:lstStyle/>
          <a:p>
            <a:pPr marL="0" indent="0">
              <a:buNone/>
            </a:pPr>
            <a:r>
              <a:rPr lang="et-EE" dirty="0" smtClean="0"/>
              <a:t>1. Kogukonnateenus – kogukonna liikmelt kogukonna liikmetele pakutav teenus, mis lähtub kogukonna vajadustest. Kogukonnateenuse eesmärgiks ei ole kasumi teenimine, kuid tasu võtmine teenusekulude katmiseks on põhjendatud. Kogukonnateenuse puhul tuleb välja tuua turutõrke olemasolu, et ei pakutaks kõlvatut konkurentsi piirkonna ettevõtetele (strateegia lk 4). </a:t>
            </a:r>
          </a:p>
          <a:p>
            <a:pPr marL="0" indent="0">
              <a:buNone/>
            </a:pPr>
            <a:r>
              <a:rPr lang="et-EE" dirty="0" smtClean="0"/>
              <a:t>2. Uuel strateegiaperioodil rahastab Jõgevamaa Koostöökoda järgmisi kogukonnateenuseid: 1. </a:t>
            </a:r>
            <a:r>
              <a:rPr lang="et-EE" dirty="0" err="1" smtClean="0"/>
              <a:t>lastehoiuteenus</a:t>
            </a:r>
            <a:r>
              <a:rPr lang="et-EE" dirty="0" smtClean="0"/>
              <a:t> (regulaarürituste ajal); 20 2. taaskasutus teenus; 3. sotsiaalteenused; 4. sauna teenus; 5. </a:t>
            </a:r>
            <a:r>
              <a:rPr lang="et-EE" dirty="0" err="1" smtClean="0"/>
              <a:t>lastelaagrite</a:t>
            </a:r>
            <a:r>
              <a:rPr lang="et-EE" dirty="0" smtClean="0"/>
              <a:t> korraldamine, töö- ja </a:t>
            </a:r>
            <a:r>
              <a:rPr lang="et-EE" dirty="0" err="1" smtClean="0"/>
              <a:t>puhkelaagrid</a:t>
            </a:r>
            <a:r>
              <a:rPr lang="et-EE" dirty="0" smtClean="0"/>
              <a:t> (strateegia lk 19-20).</a:t>
            </a:r>
            <a:endParaRPr lang="et-EE" dirty="0"/>
          </a:p>
        </p:txBody>
      </p:sp>
    </p:spTree>
    <p:extLst>
      <p:ext uri="{BB962C8B-B14F-4D97-AF65-F5344CB8AC3E}">
        <p14:creationId xmlns:p14="http://schemas.microsoft.com/office/powerpoint/2010/main" val="3272285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660787"/>
          </a:xfrm>
        </p:spPr>
        <p:txBody>
          <a:bodyPr>
            <a:normAutofit fontScale="90000"/>
          </a:bodyPr>
          <a:lstStyle/>
          <a:p>
            <a:r>
              <a:rPr lang="et-EE" dirty="0" smtClean="0"/>
              <a:t/>
            </a:r>
            <a:br>
              <a:rPr lang="et-EE" dirty="0" smtClean="0"/>
            </a:br>
            <a:r>
              <a:rPr lang="et-EE" dirty="0" smtClean="0"/>
              <a:t>3. Põhikirja muutmise arutelu</a:t>
            </a:r>
            <a:br>
              <a:rPr lang="et-EE" dirty="0" smtClean="0"/>
            </a:br>
            <a:endParaRPr lang="et-EE" dirty="0"/>
          </a:p>
        </p:txBody>
      </p:sp>
      <p:sp>
        <p:nvSpPr>
          <p:cNvPr id="3" name="Sisu kohatäide 2"/>
          <p:cNvSpPr>
            <a:spLocks noGrp="1"/>
          </p:cNvSpPr>
          <p:nvPr>
            <p:ph idx="1"/>
          </p:nvPr>
        </p:nvSpPr>
        <p:spPr>
          <a:xfrm>
            <a:off x="838200" y="1315844"/>
            <a:ext cx="10515600" cy="4861119"/>
          </a:xfrm>
        </p:spPr>
        <p:txBody>
          <a:bodyPr>
            <a:normAutofit fontScale="92500" lnSpcReduction="10000"/>
          </a:bodyPr>
          <a:lstStyle/>
          <a:p>
            <a:r>
              <a:rPr lang="et-EE" dirty="0" smtClean="0"/>
              <a:t>1.3 Muutub tegevuspiirkonna kirjeldus. Tegevuspiirkond jääb geograafilises mõttes samaks, kuid selle kirjeldamiseks kasutame kaarti.</a:t>
            </a:r>
          </a:p>
          <a:p>
            <a:r>
              <a:rPr lang="et-EE" dirty="0" smtClean="0"/>
              <a:t>5.1 Koostöökoja juhatusse kuulub 9-11 liiget</a:t>
            </a:r>
          </a:p>
          <a:p>
            <a:r>
              <a:rPr lang="et-EE" dirty="0" smtClean="0"/>
              <a:t>5.3 Juhatusse kuulub igast piirkonnast üks ettevõtjate esindaja, üks </a:t>
            </a:r>
            <a:r>
              <a:rPr lang="et-EE" dirty="0" err="1" smtClean="0"/>
              <a:t>KOVide</a:t>
            </a:r>
            <a:r>
              <a:rPr lang="et-EE" dirty="0" smtClean="0"/>
              <a:t> esindaja ja üks MTÜde esindaja. Piirkondade kirjeldamiseks kasutame kaarte. </a:t>
            </a:r>
          </a:p>
          <a:p>
            <a:r>
              <a:rPr lang="et-EE" dirty="0" smtClean="0"/>
              <a:t>Kuna maakondlikud </a:t>
            </a:r>
            <a:r>
              <a:rPr lang="et-EE" dirty="0" err="1" smtClean="0"/>
              <a:t>organisastioonid</a:t>
            </a:r>
            <a:r>
              <a:rPr lang="et-EE" dirty="0" smtClean="0"/>
              <a:t> ei kattu Jõgevamaa Koostöökoja tegevuspiirkonnaga, siis ettepanek esindaja juhatusest välja võtta. </a:t>
            </a:r>
            <a:r>
              <a:rPr lang="et-EE" b="1" dirty="0" smtClean="0"/>
              <a:t>Asemele Tabivere/Pala piirkonna esindaja.</a:t>
            </a:r>
          </a:p>
          <a:p>
            <a:r>
              <a:rPr lang="et-EE" dirty="0" smtClean="0"/>
              <a:t>Juhatuse koosseisust välja võetud maavalitsuse esindaja, seoses maavalitsuste kadumisega.</a:t>
            </a:r>
          </a:p>
          <a:p>
            <a:r>
              <a:rPr lang="et-EE" dirty="0" smtClean="0"/>
              <a:t>Juhatuse liige peab olema valitud liikmete hulgast</a:t>
            </a:r>
          </a:p>
          <a:p>
            <a:endParaRPr lang="et-EE" dirty="0" smtClean="0"/>
          </a:p>
          <a:p>
            <a:endParaRPr lang="et-EE" dirty="0"/>
          </a:p>
        </p:txBody>
      </p:sp>
    </p:spTree>
    <p:extLst>
      <p:ext uri="{BB962C8B-B14F-4D97-AF65-F5344CB8AC3E}">
        <p14:creationId xmlns:p14="http://schemas.microsoft.com/office/powerpoint/2010/main" val="9277536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lt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808" y="182880"/>
            <a:ext cx="10698480" cy="6473952"/>
          </a:xfrm>
          <a:prstGeom prst="rect">
            <a:avLst/>
          </a:prstGeom>
        </p:spPr>
      </p:pic>
    </p:spTree>
    <p:extLst>
      <p:ext uri="{BB962C8B-B14F-4D97-AF65-F5344CB8AC3E}">
        <p14:creationId xmlns:p14="http://schemas.microsoft.com/office/powerpoint/2010/main" val="12247539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538124"/>
          </a:xfrm>
        </p:spPr>
        <p:txBody>
          <a:bodyPr>
            <a:normAutofit fontScale="90000"/>
          </a:bodyPr>
          <a:lstStyle/>
          <a:p>
            <a:r>
              <a:rPr lang="et-EE" dirty="0" smtClean="0"/>
              <a:t>3. Põhikirja muutmise arutelu</a:t>
            </a:r>
            <a:endParaRPr lang="et-EE" dirty="0"/>
          </a:p>
        </p:txBody>
      </p:sp>
      <p:sp>
        <p:nvSpPr>
          <p:cNvPr id="3" name="Sisu kohatäide 2"/>
          <p:cNvSpPr>
            <a:spLocks noGrp="1"/>
          </p:cNvSpPr>
          <p:nvPr>
            <p:ph idx="1"/>
          </p:nvPr>
        </p:nvSpPr>
        <p:spPr>
          <a:xfrm>
            <a:off x="838200" y="1405054"/>
            <a:ext cx="10515600" cy="4771909"/>
          </a:xfrm>
        </p:spPr>
        <p:txBody>
          <a:bodyPr/>
          <a:lstStyle/>
          <a:p>
            <a:r>
              <a:rPr lang="et-EE" dirty="0" smtClean="0"/>
              <a:t>5.4.1 Piirkondliku koosoleku kirjeldus muutub, kirjeldame läbi kaardi. </a:t>
            </a:r>
          </a:p>
          <a:p>
            <a:r>
              <a:rPr lang="et-EE" dirty="0" smtClean="0"/>
              <a:t> 5.4.6 Ühest haldusreformi eelsest omavalitsusest ei tohi juhatusse kuuluda mitut liiget</a:t>
            </a:r>
          </a:p>
          <a:p>
            <a:r>
              <a:rPr lang="et-EE" dirty="0" smtClean="0"/>
              <a:t>9.2 Hindamiskomisjonid toimuvad igas piirkonnas eraldi, piirkonnad kirjeldatakse läbi kaartide. </a:t>
            </a:r>
          </a:p>
          <a:p>
            <a:endParaRPr lang="et-EE" dirty="0"/>
          </a:p>
        </p:txBody>
      </p:sp>
    </p:spTree>
    <p:extLst>
      <p:ext uri="{BB962C8B-B14F-4D97-AF65-F5344CB8AC3E}">
        <p14:creationId xmlns:p14="http://schemas.microsoft.com/office/powerpoint/2010/main" val="1801269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526973"/>
          </a:xfrm>
        </p:spPr>
        <p:txBody>
          <a:bodyPr>
            <a:normAutofit fontScale="90000"/>
          </a:bodyPr>
          <a:lstStyle/>
          <a:p>
            <a:r>
              <a:rPr lang="et-EE" sz="3600" dirty="0" smtClean="0"/>
              <a:t/>
            </a:r>
            <a:br>
              <a:rPr lang="et-EE" sz="3600" dirty="0" smtClean="0"/>
            </a:br>
            <a:r>
              <a:rPr lang="et-EE" sz="3600" dirty="0" smtClean="0"/>
              <a:t>4. Jõgevamaa Koostöökoja 2018 aasta tegevusplaan</a:t>
            </a:r>
            <a:r>
              <a:rPr lang="et-EE" dirty="0" smtClean="0"/>
              <a:t/>
            </a:r>
            <a:br>
              <a:rPr lang="et-EE" dirty="0" smtClean="0"/>
            </a:br>
            <a:endParaRPr lang="et-EE" dirty="0"/>
          </a:p>
        </p:txBody>
      </p:sp>
      <p:sp>
        <p:nvSpPr>
          <p:cNvPr id="3" name="Sisu kohatäide 2"/>
          <p:cNvSpPr>
            <a:spLocks noGrp="1"/>
          </p:cNvSpPr>
          <p:nvPr>
            <p:ph idx="1"/>
          </p:nvPr>
        </p:nvSpPr>
        <p:spPr>
          <a:xfrm>
            <a:off x="838200" y="1349298"/>
            <a:ext cx="10515600" cy="4827665"/>
          </a:xfrm>
        </p:spPr>
        <p:txBody>
          <a:bodyPr/>
          <a:lstStyle/>
          <a:p>
            <a:r>
              <a:rPr lang="et-EE" dirty="0" smtClean="0"/>
              <a:t>Käimas on koostööprojektid: „Elu kahe maailma piiril“, „Peipsimaa </a:t>
            </a:r>
            <a:r>
              <a:rPr lang="et-EE" dirty="0" err="1" smtClean="0"/>
              <a:t>Ühisturundus</a:t>
            </a:r>
            <a:r>
              <a:rPr lang="et-EE" dirty="0" smtClean="0"/>
              <a:t>“ ja „Peipsi Järve festival“. </a:t>
            </a:r>
          </a:p>
          <a:p>
            <a:r>
              <a:rPr lang="et-EE" dirty="0" smtClean="0"/>
              <a:t>Käima lükkame koostööprojektid „Piirkonna </a:t>
            </a:r>
            <a:r>
              <a:rPr lang="et-EE" dirty="0"/>
              <a:t>arendamine läbi toidu ja turismi“ </a:t>
            </a:r>
            <a:r>
              <a:rPr lang="et-EE" dirty="0" smtClean="0"/>
              <a:t>ja „Kogukondade </a:t>
            </a:r>
            <a:r>
              <a:rPr lang="et-EE" dirty="0"/>
              <a:t>aktiveerimine peale </a:t>
            </a:r>
            <a:r>
              <a:rPr lang="et-EE" dirty="0" smtClean="0"/>
              <a:t>haldusreformi“.</a:t>
            </a:r>
            <a:endParaRPr lang="et-EE" dirty="0"/>
          </a:p>
          <a:p>
            <a:r>
              <a:rPr lang="et-EE" dirty="0" smtClean="0"/>
              <a:t>Arutleme </a:t>
            </a:r>
            <a:r>
              <a:rPr lang="et-EE" dirty="0" err="1" smtClean="0"/>
              <a:t>Mobiilipositsioneerimisuuringu</a:t>
            </a:r>
            <a:r>
              <a:rPr lang="et-EE" dirty="0" smtClean="0"/>
              <a:t> projekti võimalikkust ja rahvusvahelist NG raamide laiendamise projekti. </a:t>
            </a:r>
          </a:p>
          <a:p>
            <a:r>
              <a:rPr lang="et-EE" dirty="0" smtClean="0"/>
              <a:t>PATEE – toiduvõrgustiku arendustegevused</a:t>
            </a:r>
          </a:p>
          <a:p>
            <a:r>
              <a:rPr lang="et-EE" dirty="0" smtClean="0"/>
              <a:t>Tarneahelate projekti messidel osalemine</a:t>
            </a:r>
          </a:p>
          <a:p>
            <a:pPr marL="0" indent="0">
              <a:buNone/>
            </a:pPr>
            <a:endParaRPr lang="et-EE" dirty="0" smtClean="0"/>
          </a:p>
        </p:txBody>
      </p:sp>
    </p:spTree>
    <p:extLst>
      <p:ext uri="{BB962C8B-B14F-4D97-AF65-F5344CB8AC3E}">
        <p14:creationId xmlns:p14="http://schemas.microsoft.com/office/powerpoint/2010/main" val="2084985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789420"/>
          </a:xfrm>
        </p:spPr>
        <p:txBody>
          <a:bodyPr/>
          <a:lstStyle/>
          <a:p>
            <a:r>
              <a:rPr lang="et-EE" dirty="0" smtClean="0"/>
              <a:t>PÄEVAKORD:</a:t>
            </a:r>
            <a:endParaRPr lang="et-EE" dirty="0"/>
          </a:p>
        </p:txBody>
      </p:sp>
      <p:sp>
        <p:nvSpPr>
          <p:cNvPr id="3" name="Sisu kohatäide 2"/>
          <p:cNvSpPr>
            <a:spLocks noGrp="1"/>
          </p:cNvSpPr>
          <p:nvPr>
            <p:ph idx="1"/>
          </p:nvPr>
        </p:nvSpPr>
        <p:spPr>
          <a:xfrm>
            <a:off x="838200" y="1330036"/>
            <a:ext cx="10515600" cy="4846927"/>
          </a:xfrm>
        </p:spPr>
        <p:txBody>
          <a:bodyPr/>
          <a:lstStyle/>
          <a:p>
            <a:pPr marL="0" indent="0" fontAlgn="base">
              <a:buNone/>
            </a:pPr>
            <a:r>
              <a:rPr lang="et-EE" b="1" dirty="0" smtClean="0"/>
              <a:t>Üldkoosolek</a:t>
            </a:r>
            <a:endParaRPr lang="et-EE" dirty="0"/>
          </a:p>
          <a:p>
            <a:pPr marL="0" indent="0" fontAlgn="base">
              <a:buNone/>
            </a:pPr>
            <a:r>
              <a:rPr lang="et-EE" dirty="0"/>
              <a:t>1. Taotlusvooru kokkuvõte</a:t>
            </a:r>
          </a:p>
          <a:p>
            <a:pPr marL="0" indent="0" fontAlgn="base">
              <a:buNone/>
            </a:pPr>
            <a:r>
              <a:rPr lang="et-EE" dirty="0"/>
              <a:t>2. Kogukonnateenuste projekti kinnitamine</a:t>
            </a:r>
          </a:p>
          <a:p>
            <a:pPr marL="0" indent="0" fontAlgn="base">
              <a:buNone/>
            </a:pPr>
            <a:r>
              <a:rPr lang="et-EE" dirty="0"/>
              <a:t>3. Põhikirja muutmise arutelu</a:t>
            </a:r>
          </a:p>
          <a:p>
            <a:pPr marL="0" indent="0" fontAlgn="base">
              <a:buNone/>
            </a:pPr>
            <a:r>
              <a:rPr lang="et-EE" dirty="0"/>
              <a:t>4. Jõgevamaa Koostöökoja 2018 aasta tegevusplaan</a:t>
            </a:r>
          </a:p>
          <a:p>
            <a:pPr marL="0" indent="0" fontAlgn="base">
              <a:buNone/>
            </a:pPr>
            <a:r>
              <a:rPr lang="et-EE" b="1" dirty="0" smtClean="0"/>
              <a:t>Seminar</a:t>
            </a:r>
            <a:endParaRPr lang="et-EE" dirty="0"/>
          </a:p>
          <a:p>
            <a:pPr marL="0" indent="0" fontAlgn="base">
              <a:buNone/>
            </a:pPr>
            <a:r>
              <a:rPr lang="et-EE" dirty="0"/>
              <a:t>Seminar</a:t>
            </a:r>
            <a:br>
              <a:rPr lang="et-EE" dirty="0"/>
            </a:br>
            <a:r>
              <a:rPr lang="et-EE" dirty="0"/>
              <a:t>Esineb Rutt Lehise </a:t>
            </a:r>
            <a:r>
              <a:rPr lang="et-EE" dirty="0" err="1"/>
              <a:t>lastelaulustuudio</a:t>
            </a:r>
            <a:endParaRPr lang="et-EE" dirty="0"/>
          </a:p>
          <a:p>
            <a:pPr marL="0" indent="0" fontAlgn="base">
              <a:buNone/>
            </a:pPr>
            <a:r>
              <a:rPr lang="et-EE" b="1" dirty="0" smtClean="0"/>
              <a:t>Õhtusöök</a:t>
            </a:r>
            <a:endParaRPr lang="et-EE" dirty="0"/>
          </a:p>
          <a:p>
            <a:endParaRPr lang="et-EE" dirty="0"/>
          </a:p>
        </p:txBody>
      </p:sp>
    </p:spTree>
    <p:extLst>
      <p:ext uri="{BB962C8B-B14F-4D97-AF65-F5344CB8AC3E}">
        <p14:creationId xmlns:p14="http://schemas.microsoft.com/office/powerpoint/2010/main" val="29815639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649636"/>
          </a:xfrm>
        </p:spPr>
        <p:txBody>
          <a:bodyPr>
            <a:normAutofit fontScale="90000"/>
          </a:bodyPr>
          <a:lstStyle/>
          <a:p>
            <a:r>
              <a:rPr lang="et-EE" dirty="0" smtClean="0"/>
              <a:t>2018</a:t>
            </a:r>
            <a:endParaRPr lang="et-EE" dirty="0"/>
          </a:p>
        </p:txBody>
      </p:sp>
      <p:sp>
        <p:nvSpPr>
          <p:cNvPr id="3" name="Sisu kohatäide 2"/>
          <p:cNvSpPr>
            <a:spLocks noGrp="1"/>
          </p:cNvSpPr>
          <p:nvPr>
            <p:ph idx="1"/>
          </p:nvPr>
        </p:nvSpPr>
        <p:spPr>
          <a:xfrm>
            <a:off x="838200" y="1393902"/>
            <a:ext cx="10515600" cy="4783061"/>
          </a:xfrm>
        </p:spPr>
        <p:txBody>
          <a:bodyPr>
            <a:normAutofit fontScale="85000" lnSpcReduction="20000"/>
          </a:bodyPr>
          <a:lstStyle/>
          <a:p>
            <a:r>
              <a:rPr lang="et-EE" dirty="0" smtClean="0"/>
              <a:t>Jaanuar – taotluste hindamine, </a:t>
            </a:r>
            <a:r>
              <a:rPr lang="et-EE" dirty="0" err="1" smtClean="0"/>
              <a:t>PRIAsse</a:t>
            </a:r>
            <a:r>
              <a:rPr lang="et-EE" dirty="0" smtClean="0"/>
              <a:t> esitamine</a:t>
            </a:r>
          </a:p>
          <a:p>
            <a:r>
              <a:rPr lang="et-EE" dirty="0" smtClean="0"/>
              <a:t>Veebruar – põhikirja muutmine, </a:t>
            </a:r>
            <a:r>
              <a:rPr lang="et-EE" i="1" dirty="0" smtClean="0"/>
              <a:t>rakenduskava muutmine???</a:t>
            </a:r>
            <a:r>
              <a:rPr lang="et-EE" dirty="0" smtClean="0"/>
              <a:t>, piirkondlikud koosolekud juhatuse liikmete muutmiseks</a:t>
            </a:r>
          </a:p>
          <a:p>
            <a:pPr marL="0" indent="0">
              <a:buNone/>
            </a:pPr>
            <a:r>
              <a:rPr lang="et-EE" i="1" dirty="0" smtClean="0"/>
              <a:t>Turismimessid, kogukondade koolitused– koostööprojektid</a:t>
            </a:r>
          </a:p>
          <a:p>
            <a:r>
              <a:rPr lang="et-EE" dirty="0" smtClean="0"/>
              <a:t>Märts – ühisprojektide taotlusvoor 20-30 märts</a:t>
            </a:r>
          </a:p>
          <a:p>
            <a:pPr marL="0" indent="0">
              <a:buNone/>
            </a:pPr>
            <a:r>
              <a:rPr lang="et-EE" i="1" dirty="0" smtClean="0"/>
              <a:t>kogukondade koolitused– koostööprojekt</a:t>
            </a:r>
            <a:endParaRPr lang="et-EE" dirty="0" smtClean="0"/>
          </a:p>
          <a:p>
            <a:r>
              <a:rPr lang="et-EE" dirty="0" smtClean="0"/>
              <a:t>Aprill – taotluste menetlemine, üldkoosolek juhatuse liikmete kinnitamiseks, strateegia muutmise algatamine</a:t>
            </a:r>
          </a:p>
          <a:p>
            <a:pPr marL="0" indent="0">
              <a:buNone/>
            </a:pPr>
            <a:r>
              <a:rPr lang="et-EE" i="1" dirty="0" smtClean="0"/>
              <a:t>Maamess – tarneahelate projekt, kogukondade koolitused– koostööprojekt</a:t>
            </a:r>
          </a:p>
          <a:p>
            <a:r>
              <a:rPr lang="et-EE" dirty="0" smtClean="0"/>
              <a:t>Mai – juhatuse koolitus, taotluste hindamine, projektidega tutvumise õppereis, strateegia seire ja muutmine</a:t>
            </a:r>
          </a:p>
          <a:p>
            <a:pPr marL="0" indent="0">
              <a:buNone/>
            </a:pPr>
            <a:r>
              <a:rPr lang="et-EE" i="1" dirty="0" smtClean="0"/>
              <a:t>Kogukondade õppereis - projekt</a:t>
            </a:r>
          </a:p>
          <a:p>
            <a:r>
              <a:rPr lang="et-EE" dirty="0" smtClean="0"/>
              <a:t>Juuni – strateegia seire ja muutmine</a:t>
            </a:r>
          </a:p>
          <a:p>
            <a:endParaRPr lang="et-EE" dirty="0"/>
          </a:p>
        </p:txBody>
      </p:sp>
    </p:spTree>
    <p:extLst>
      <p:ext uri="{BB962C8B-B14F-4D97-AF65-F5344CB8AC3E}">
        <p14:creationId xmlns:p14="http://schemas.microsoft.com/office/powerpoint/2010/main" val="44027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526973"/>
          </a:xfrm>
        </p:spPr>
        <p:txBody>
          <a:bodyPr>
            <a:normAutofit fontScale="90000"/>
          </a:bodyPr>
          <a:lstStyle/>
          <a:p>
            <a:endParaRPr lang="et-EE" dirty="0"/>
          </a:p>
        </p:txBody>
      </p:sp>
      <p:sp>
        <p:nvSpPr>
          <p:cNvPr id="3" name="Sisu kohatäide 2"/>
          <p:cNvSpPr>
            <a:spLocks noGrp="1"/>
          </p:cNvSpPr>
          <p:nvPr>
            <p:ph idx="1"/>
          </p:nvPr>
        </p:nvSpPr>
        <p:spPr>
          <a:xfrm>
            <a:off x="838200" y="1126273"/>
            <a:ext cx="10515600" cy="5050690"/>
          </a:xfrm>
        </p:spPr>
        <p:txBody>
          <a:bodyPr>
            <a:normAutofit fontScale="92500" lnSpcReduction="10000"/>
          </a:bodyPr>
          <a:lstStyle/>
          <a:p>
            <a:r>
              <a:rPr lang="et-EE" dirty="0" smtClean="0"/>
              <a:t>Juuli – Avatud talude päev</a:t>
            </a:r>
          </a:p>
          <a:p>
            <a:r>
              <a:rPr lang="et-EE" dirty="0" smtClean="0"/>
              <a:t>August – strateegia muutmine</a:t>
            </a:r>
          </a:p>
          <a:p>
            <a:pPr marL="0" indent="0">
              <a:buNone/>
            </a:pPr>
            <a:r>
              <a:rPr lang="et-EE" i="1" dirty="0" smtClean="0"/>
              <a:t>Küüslaugu festival - tarneahel</a:t>
            </a:r>
          </a:p>
          <a:p>
            <a:r>
              <a:rPr lang="et-EE" dirty="0" smtClean="0"/>
              <a:t>September – seire kokkuvõte, strateegia kinnitamine, 2019 (2018) aasta rakenduskava (muutmine) kinnitamine</a:t>
            </a:r>
          </a:p>
          <a:p>
            <a:pPr marL="0" indent="0">
              <a:buNone/>
            </a:pPr>
            <a:r>
              <a:rPr lang="et-EE" i="1" dirty="0" smtClean="0"/>
              <a:t>Minimess, </a:t>
            </a:r>
            <a:r>
              <a:rPr lang="et-EE" i="1" dirty="0"/>
              <a:t>P</a:t>
            </a:r>
            <a:r>
              <a:rPr lang="et-EE" i="1" dirty="0" smtClean="0"/>
              <a:t>aunvere väljanäitus – tarneahel; kogukondade õppereis – koostööprojekt</a:t>
            </a:r>
          </a:p>
          <a:p>
            <a:r>
              <a:rPr lang="et-EE" dirty="0" smtClean="0"/>
              <a:t>Oktoober – </a:t>
            </a:r>
          </a:p>
          <a:p>
            <a:pPr marL="0" indent="0">
              <a:buNone/>
            </a:pPr>
            <a:r>
              <a:rPr lang="et-EE" i="1" dirty="0" smtClean="0"/>
              <a:t>Toiduprojektide õppereis - koostööprojekt</a:t>
            </a:r>
          </a:p>
          <a:p>
            <a:r>
              <a:rPr lang="et-EE" dirty="0" smtClean="0"/>
              <a:t>November – Taotlusvoor?</a:t>
            </a:r>
          </a:p>
          <a:p>
            <a:pPr marL="0" indent="0">
              <a:buNone/>
            </a:pPr>
            <a:r>
              <a:rPr lang="et-EE" i="1" dirty="0" smtClean="0"/>
              <a:t>Toiduvõrgustiku koolitus - PATEE</a:t>
            </a:r>
          </a:p>
          <a:p>
            <a:r>
              <a:rPr lang="et-EE" dirty="0" smtClean="0"/>
              <a:t>Detsember -  Tehniline hindamine?</a:t>
            </a:r>
            <a:endParaRPr lang="et-EE" dirty="0"/>
          </a:p>
        </p:txBody>
      </p:sp>
    </p:spTree>
    <p:extLst>
      <p:ext uri="{BB962C8B-B14F-4D97-AF65-F5344CB8AC3E}">
        <p14:creationId xmlns:p14="http://schemas.microsoft.com/office/powerpoint/2010/main" val="29320069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t="-112000" b="-112000"/>
          </a:stretch>
        </a:blipFill>
        <a:effectLst/>
      </p:bgPr>
    </p:bg>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lstStyle/>
          <a:p>
            <a:endParaRPr lang="et-EE" dirty="0" smtClean="0"/>
          </a:p>
          <a:p>
            <a:pPr marL="0" indent="0" algn="ctr">
              <a:buNone/>
            </a:pPr>
            <a:r>
              <a:rPr lang="et-EE" sz="4000" smtClean="0"/>
              <a:t>Kas </a:t>
            </a:r>
            <a:r>
              <a:rPr lang="et-EE" sz="4000" dirty="0"/>
              <a:t>piirkonnad peaksid strateegiasse jääma?</a:t>
            </a:r>
          </a:p>
          <a:p>
            <a:pPr marL="0" indent="0" algn="ctr">
              <a:buNone/>
            </a:pPr>
            <a:r>
              <a:rPr lang="et-EE" sz="4000" dirty="0" smtClean="0"/>
              <a:t>Millal peaks olema taotlusvooru aeg?</a:t>
            </a:r>
            <a:endParaRPr lang="et-EE" sz="4000" dirty="0"/>
          </a:p>
          <a:p>
            <a:pPr marL="0" indent="0" algn="ctr">
              <a:buNone/>
            </a:pPr>
            <a:r>
              <a:rPr lang="et-EE" sz="4000" dirty="0" smtClean="0"/>
              <a:t>Millised peaks olema strateegiapõhised kogukonnateenused?</a:t>
            </a:r>
            <a:endParaRPr lang="et-EE" sz="4000" dirty="0"/>
          </a:p>
          <a:p>
            <a:pPr marL="0" indent="0" algn="ctr">
              <a:buNone/>
            </a:pPr>
            <a:endParaRPr lang="et-EE" sz="4000" dirty="0"/>
          </a:p>
        </p:txBody>
      </p:sp>
    </p:spTree>
    <p:extLst>
      <p:ext uri="{BB962C8B-B14F-4D97-AF65-F5344CB8AC3E}">
        <p14:creationId xmlns:p14="http://schemas.microsoft.com/office/powerpoint/2010/main" val="2405513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650875"/>
          </a:xfrm>
        </p:spPr>
        <p:txBody>
          <a:bodyPr>
            <a:normAutofit fontScale="90000"/>
          </a:bodyPr>
          <a:lstStyle/>
          <a:p>
            <a:r>
              <a:rPr lang="et-EE" dirty="0" smtClean="0"/>
              <a:t/>
            </a:r>
            <a:br>
              <a:rPr lang="et-EE" dirty="0" smtClean="0"/>
            </a:br>
            <a:r>
              <a:rPr lang="et-EE" dirty="0" smtClean="0"/>
              <a:t>1. Taotlusvooru kokkuvõte</a:t>
            </a:r>
            <a:br>
              <a:rPr lang="et-EE" dirty="0" smtClean="0"/>
            </a:br>
            <a:endParaRPr lang="et-EE" dirty="0"/>
          </a:p>
        </p:txBody>
      </p:sp>
      <p:sp>
        <p:nvSpPr>
          <p:cNvPr id="3" name="Sisu kohatäide 2"/>
          <p:cNvSpPr>
            <a:spLocks noGrp="1"/>
          </p:cNvSpPr>
          <p:nvPr>
            <p:ph idx="1"/>
          </p:nvPr>
        </p:nvSpPr>
        <p:spPr>
          <a:xfrm>
            <a:off x="838200" y="1431636"/>
            <a:ext cx="10515600" cy="4745327"/>
          </a:xfrm>
        </p:spPr>
        <p:txBody>
          <a:bodyPr/>
          <a:lstStyle/>
          <a:p>
            <a:r>
              <a:rPr lang="et-EE" dirty="0" smtClean="0"/>
              <a:t>Taotlemine uues </a:t>
            </a:r>
            <a:r>
              <a:rPr lang="et-EE" dirty="0" err="1" smtClean="0"/>
              <a:t>e-pria</a:t>
            </a:r>
            <a:r>
              <a:rPr lang="et-EE" dirty="0" smtClean="0"/>
              <a:t> keskkonnas</a:t>
            </a:r>
          </a:p>
          <a:p>
            <a:r>
              <a:rPr lang="et-EE" dirty="0" smtClean="0"/>
              <a:t>Esitati 59 taotlust</a:t>
            </a:r>
          </a:p>
          <a:p>
            <a:r>
              <a:rPr lang="et-EE" dirty="0" smtClean="0"/>
              <a:t>Kõige suurem konkurss Peipsi piirkonna kogukondade investeeringu meetmes (2,66)</a:t>
            </a:r>
          </a:p>
          <a:p>
            <a:r>
              <a:rPr lang="et-EE" dirty="0" smtClean="0"/>
              <a:t>Taotlusi ei laekunud ettevõtluse ühistegevuse meetmesse</a:t>
            </a:r>
          </a:p>
          <a:p>
            <a:r>
              <a:rPr lang="et-EE" dirty="0" smtClean="0"/>
              <a:t>Konkurss keskmiselt 2</a:t>
            </a:r>
          </a:p>
          <a:p>
            <a:r>
              <a:rPr lang="et-EE" dirty="0" smtClean="0"/>
              <a:t>Maksimumtoetus 35000</a:t>
            </a:r>
          </a:p>
          <a:p>
            <a:r>
              <a:rPr lang="et-EE" dirty="0" smtClean="0"/>
              <a:t>Miinimumtoetus 1602,42 eurot</a:t>
            </a:r>
          </a:p>
          <a:p>
            <a:r>
              <a:rPr lang="et-EE" dirty="0" smtClean="0"/>
              <a:t>Töökohti luuakse: 18,5</a:t>
            </a:r>
          </a:p>
          <a:p>
            <a:endParaRPr lang="et-EE" dirty="0" smtClean="0"/>
          </a:p>
          <a:p>
            <a:endParaRPr lang="et-EE" dirty="0"/>
          </a:p>
        </p:txBody>
      </p:sp>
    </p:spTree>
    <p:extLst>
      <p:ext uri="{BB962C8B-B14F-4D97-AF65-F5344CB8AC3E}">
        <p14:creationId xmlns:p14="http://schemas.microsoft.com/office/powerpoint/2010/main" val="2830682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404309"/>
          </a:xfrm>
        </p:spPr>
        <p:txBody>
          <a:bodyPr>
            <a:normAutofit fontScale="90000"/>
          </a:bodyPr>
          <a:lstStyle/>
          <a:p>
            <a:endParaRPr lang="et-EE" dirty="0"/>
          </a:p>
        </p:txBody>
      </p:sp>
      <p:graphicFrame>
        <p:nvGraphicFramePr>
          <p:cNvPr id="4" name="Sisu kohatäide 3"/>
          <p:cNvGraphicFramePr>
            <a:graphicFrameLocks noGrp="1"/>
          </p:cNvGraphicFramePr>
          <p:nvPr>
            <p:ph idx="1"/>
            <p:extLst>
              <p:ext uri="{D42A27DB-BD31-4B8C-83A1-F6EECF244321}">
                <p14:modId xmlns:p14="http://schemas.microsoft.com/office/powerpoint/2010/main" val="2078704040"/>
              </p:ext>
            </p:extLst>
          </p:nvPr>
        </p:nvGraphicFramePr>
        <p:xfrm>
          <a:off x="840059" y="1037064"/>
          <a:ext cx="10759068" cy="5264036"/>
        </p:xfrm>
        <a:graphic>
          <a:graphicData uri="http://schemas.openxmlformats.org/drawingml/2006/table">
            <a:tbl>
              <a:tblPr>
                <a:tableStyleId>{5C22544A-7EE6-4342-B048-85BDC9FD1C3A}</a:tableStyleId>
              </a:tblPr>
              <a:tblGrid>
                <a:gridCol w="7675291"/>
                <a:gridCol w="3083777"/>
              </a:tblGrid>
              <a:tr h="393184">
                <a:tc>
                  <a:txBody>
                    <a:bodyPr/>
                    <a:lstStyle/>
                    <a:p>
                      <a:pPr algn="l" fontAlgn="b"/>
                      <a:r>
                        <a:rPr lang="et-EE" sz="1000" u="none" strike="noStrike" dirty="0">
                          <a:effectLst/>
                        </a:rPr>
                        <a:t> </a:t>
                      </a:r>
                      <a:endParaRPr lang="et-EE" sz="10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t-EE" sz="2400" b="0" i="0" u="none" strike="noStrike" dirty="0" smtClean="0">
                          <a:solidFill>
                            <a:schemeClr val="dk1"/>
                          </a:solidFill>
                          <a:effectLst/>
                          <a:latin typeface="+mn-lt"/>
                        </a:rPr>
                        <a:t>Eelarve</a:t>
                      </a:r>
                      <a:endParaRPr lang="et-EE" sz="2400" b="0" i="0" u="none" strike="noStrike" dirty="0">
                        <a:solidFill>
                          <a:srgbClr val="000000"/>
                        </a:solidFill>
                        <a:effectLst/>
                        <a:latin typeface="Arial" panose="020B0604020202020204" pitchFamily="34" charset="0"/>
                      </a:endParaRPr>
                    </a:p>
                  </a:txBody>
                  <a:tcPr marL="0" marR="0" marT="0" marB="0" anchor="b"/>
                </a:tc>
              </a:tr>
              <a:tr h="462569">
                <a:tc>
                  <a:txBody>
                    <a:bodyPr/>
                    <a:lstStyle/>
                    <a:p>
                      <a:pPr algn="l" fontAlgn="t"/>
                      <a:r>
                        <a:rPr lang="et-EE" sz="2000" u="none" strike="noStrike">
                          <a:effectLst/>
                        </a:rPr>
                        <a:t>1.1 - Ettevõtluse ühisprojektid</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smtClean="0">
                          <a:effectLst/>
                        </a:rPr>
                        <a:t>81 789,00</a:t>
                      </a:r>
                      <a:endParaRPr lang="et-EE" sz="2800" b="0" i="0" u="none" strike="noStrike" dirty="0">
                        <a:solidFill>
                          <a:srgbClr val="333333"/>
                        </a:solidFill>
                        <a:effectLst/>
                        <a:latin typeface="Arial" panose="020B0604020202020204" pitchFamily="34" charset="0"/>
                      </a:endParaRPr>
                    </a:p>
                  </a:txBody>
                  <a:tcPr marL="0" marR="0" marT="0" marB="0" anchor="b"/>
                </a:tc>
              </a:tr>
              <a:tr h="462569">
                <a:tc>
                  <a:txBody>
                    <a:bodyPr/>
                    <a:lstStyle/>
                    <a:p>
                      <a:pPr algn="l" fontAlgn="t"/>
                      <a:r>
                        <a:rPr lang="fi-FI" sz="2000" u="none" strike="noStrike">
                          <a:effectLst/>
                        </a:rPr>
                        <a:t>3 - Maakondlikud ühisprojektid ja koolitused</a:t>
                      </a:r>
                      <a:endParaRPr lang="fi-FI"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59 993,00</a:t>
                      </a:r>
                      <a:endParaRPr lang="et-EE" sz="2800" b="0" i="0" u="none" strike="noStrike" dirty="0">
                        <a:solidFill>
                          <a:srgbClr val="333333"/>
                        </a:solidFill>
                        <a:effectLst/>
                        <a:latin typeface="Arial" panose="020B0604020202020204" pitchFamily="34" charset="0"/>
                      </a:endParaRPr>
                    </a:p>
                  </a:txBody>
                  <a:tcPr marL="0" marR="0" marT="0" marB="0" anchor="b"/>
                </a:tc>
              </a:tr>
              <a:tr h="531954">
                <a:tc>
                  <a:txBody>
                    <a:bodyPr/>
                    <a:lstStyle/>
                    <a:p>
                      <a:pPr algn="l" fontAlgn="t"/>
                      <a:r>
                        <a:rPr lang="fi-FI" sz="2000" u="none" strike="noStrike" dirty="0">
                          <a:effectLst/>
                        </a:rPr>
                        <a:t>1.2.1 - </a:t>
                      </a:r>
                      <a:r>
                        <a:rPr lang="fi-FI" sz="2000" u="none" strike="noStrike" dirty="0" err="1">
                          <a:effectLst/>
                        </a:rPr>
                        <a:t>Ettevõtluse</a:t>
                      </a:r>
                      <a:r>
                        <a:rPr lang="fi-FI" sz="2000" u="none" strike="noStrike" dirty="0">
                          <a:effectLst/>
                        </a:rPr>
                        <a:t> </a:t>
                      </a:r>
                      <a:r>
                        <a:rPr lang="fi-FI" sz="2000" u="none" strike="noStrike" dirty="0" err="1">
                          <a:effectLst/>
                        </a:rPr>
                        <a:t>investeeringud</a:t>
                      </a:r>
                      <a:r>
                        <a:rPr lang="fi-FI" sz="2000" u="none" strike="noStrike" dirty="0">
                          <a:effectLst/>
                        </a:rPr>
                        <a:t> </a:t>
                      </a:r>
                      <a:r>
                        <a:rPr lang="fi-FI" sz="2000" u="none" strike="noStrike" dirty="0" err="1">
                          <a:effectLst/>
                        </a:rPr>
                        <a:t>Põltsamaa</a:t>
                      </a:r>
                      <a:r>
                        <a:rPr lang="fi-FI" sz="2000" u="none" strike="noStrike" dirty="0">
                          <a:effectLst/>
                        </a:rPr>
                        <a:t> </a:t>
                      </a:r>
                      <a:r>
                        <a:rPr lang="fi-FI" sz="2000" u="none" strike="noStrike" dirty="0" err="1">
                          <a:effectLst/>
                        </a:rPr>
                        <a:t>piirkonnas</a:t>
                      </a:r>
                      <a:endParaRPr lang="fi-FI" sz="2000" b="0" i="0" u="none" strike="noStrike" dirty="0">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82 184,00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1.2.2 - Ettevõtluse investeeringud Vooremaa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110 599,00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fi-FI" sz="2000" u="none" strike="noStrike">
                          <a:effectLst/>
                        </a:rPr>
                        <a:t>1.2.3 - Ettevõtluse investeeringud Peipsi piirkonnas</a:t>
                      </a:r>
                      <a:endParaRPr lang="fi-FI"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85 168,00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2.1.1 - Kogukondade ühisprojektid Põltsamaa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27 594,00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2.1.2 - Kogukondade ühisprojektid Vooremaa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14 425,00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2.1.3 - Kogukondade ühisprojektid Peipsi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6 932,00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2.2.1 - Kogukondade investeeringud Põltsamaa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53 214,00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2.2.2 - Kogukondade investeeringud Vooremaa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71 613,00</a:t>
                      </a:r>
                      <a:endParaRPr lang="et-EE" sz="2800" b="0" i="0" u="none" strike="noStrike" dirty="0">
                        <a:solidFill>
                          <a:srgbClr val="333333"/>
                        </a:solidFill>
                        <a:effectLst/>
                        <a:latin typeface="Arial" panose="020B0604020202020204" pitchFamily="34" charset="0"/>
                      </a:endParaRPr>
                    </a:p>
                  </a:txBody>
                  <a:tcPr marL="0" marR="0" marT="0" marB="0" anchor="b"/>
                </a:tc>
              </a:tr>
              <a:tr h="393184">
                <a:tc>
                  <a:txBody>
                    <a:bodyPr/>
                    <a:lstStyle/>
                    <a:p>
                      <a:pPr algn="l" fontAlgn="t"/>
                      <a:r>
                        <a:rPr lang="et-EE" sz="2000" u="none" strike="noStrike">
                          <a:effectLst/>
                        </a:rPr>
                        <a:t>2.2.3 - Kogukondade investeeringud Peipsi piirkonnas</a:t>
                      </a:r>
                      <a:endParaRPr lang="et-EE" sz="2000" b="0" i="0" u="none" strike="noStrike">
                        <a:solidFill>
                          <a:srgbClr val="333333"/>
                        </a:solidFill>
                        <a:effectLst/>
                        <a:latin typeface="Arial" panose="020B0604020202020204" pitchFamily="34" charset="0"/>
                      </a:endParaRPr>
                    </a:p>
                  </a:txBody>
                  <a:tcPr marL="0" marR="0" marT="0" marB="0"/>
                </a:tc>
                <a:tc>
                  <a:txBody>
                    <a:bodyPr/>
                    <a:lstStyle/>
                    <a:p>
                      <a:pPr algn="ctr" fontAlgn="b"/>
                      <a:r>
                        <a:rPr lang="et-EE" sz="2800" u="none" strike="noStrike" dirty="0">
                          <a:effectLst/>
                        </a:rPr>
                        <a:t>55 146,00</a:t>
                      </a:r>
                      <a:endParaRPr lang="et-EE" sz="2800" b="0" i="0" u="none" strike="noStrike" dirty="0">
                        <a:solidFill>
                          <a:srgbClr val="333333"/>
                        </a:solidFill>
                        <a:effectLst/>
                        <a:latin typeface="Arial" panose="020B0604020202020204" pitchFamily="34" charset="0"/>
                      </a:endParaRPr>
                    </a:p>
                  </a:txBody>
                  <a:tcPr marL="0" marR="0" marT="0" marB="0" anchor="b"/>
                </a:tc>
              </a:tr>
            </a:tbl>
          </a:graphicData>
        </a:graphic>
      </p:graphicFrame>
    </p:spTree>
    <p:extLst>
      <p:ext uri="{BB962C8B-B14F-4D97-AF65-F5344CB8AC3E}">
        <p14:creationId xmlns:p14="http://schemas.microsoft.com/office/powerpoint/2010/main" val="567860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641639"/>
          </a:xfrm>
        </p:spPr>
        <p:txBody>
          <a:bodyPr>
            <a:normAutofit fontScale="90000"/>
          </a:bodyPr>
          <a:lstStyle/>
          <a:p>
            <a:r>
              <a:rPr lang="et-EE" dirty="0" smtClean="0"/>
              <a:t>1. Taotlusvooru kokkuvõte – laekunud taotlused</a:t>
            </a:r>
            <a:endParaRPr lang="et-EE" dirty="0"/>
          </a:p>
        </p:txBody>
      </p:sp>
      <p:graphicFrame>
        <p:nvGraphicFramePr>
          <p:cNvPr id="9" name="Sisu kohatäide 8"/>
          <p:cNvGraphicFramePr>
            <a:graphicFrameLocks noGrp="1"/>
          </p:cNvGraphicFramePr>
          <p:nvPr>
            <p:ph idx="1"/>
            <p:extLst>
              <p:ext uri="{D42A27DB-BD31-4B8C-83A1-F6EECF244321}">
                <p14:modId xmlns:p14="http://schemas.microsoft.com/office/powerpoint/2010/main" val="3998411307"/>
              </p:ext>
            </p:extLst>
          </p:nvPr>
        </p:nvGraphicFramePr>
        <p:xfrm>
          <a:off x="755073" y="1394836"/>
          <a:ext cx="10515600" cy="469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42899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632402"/>
          </a:xfrm>
        </p:spPr>
        <p:txBody>
          <a:bodyPr>
            <a:normAutofit fontScale="90000"/>
          </a:bodyPr>
          <a:lstStyle/>
          <a:p>
            <a:r>
              <a:rPr lang="et-EE" dirty="0" smtClean="0"/>
              <a:t>1. Taotlusvooru kokkuvõte – laekunud taotlused</a:t>
            </a:r>
            <a:endParaRPr lang="et-EE" dirty="0"/>
          </a:p>
        </p:txBody>
      </p:sp>
      <p:graphicFrame>
        <p:nvGraphicFramePr>
          <p:cNvPr id="4" name="Sisu kohatäide 3"/>
          <p:cNvGraphicFramePr>
            <a:graphicFrameLocks noGrp="1"/>
          </p:cNvGraphicFramePr>
          <p:nvPr>
            <p:ph idx="1"/>
            <p:extLst>
              <p:ext uri="{D42A27DB-BD31-4B8C-83A1-F6EECF244321}">
                <p14:modId xmlns:p14="http://schemas.microsoft.com/office/powerpoint/2010/main" val="459362124"/>
              </p:ext>
            </p:extLst>
          </p:nvPr>
        </p:nvGraphicFramePr>
        <p:xfrm>
          <a:off x="838200" y="1274763"/>
          <a:ext cx="10515600" cy="490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95898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5"/>
            <a:ext cx="10515600" cy="659003"/>
          </a:xfrm>
        </p:spPr>
        <p:txBody>
          <a:bodyPr>
            <a:normAutofit/>
          </a:bodyPr>
          <a:lstStyle/>
          <a:p>
            <a:r>
              <a:rPr lang="et-EE" sz="2400" dirty="0" smtClean="0"/>
              <a:t>2016-2017 I taotlusvooru heaks kiidetud taotlused (eelarve)</a:t>
            </a:r>
            <a:endParaRPr lang="et-EE" sz="2400" dirty="0"/>
          </a:p>
        </p:txBody>
      </p:sp>
      <p:graphicFrame>
        <p:nvGraphicFramePr>
          <p:cNvPr id="4" name="Sisu kohatäide 3"/>
          <p:cNvGraphicFramePr>
            <a:graphicFrameLocks noGrp="1"/>
          </p:cNvGraphicFramePr>
          <p:nvPr>
            <p:ph idx="1"/>
            <p:extLst>
              <p:ext uri="{D42A27DB-BD31-4B8C-83A1-F6EECF244321}">
                <p14:modId xmlns:p14="http://schemas.microsoft.com/office/powerpoint/2010/main" val="3176176734"/>
              </p:ext>
            </p:extLst>
          </p:nvPr>
        </p:nvGraphicFramePr>
        <p:xfrm>
          <a:off x="655320" y="1335024"/>
          <a:ext cx="10515600" cy="49882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4990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8200" y="365126"/>
            <a:ext cx="10515600" cy="593880"/>
          </a:xfrm>
        </p:spPr>
        <p:txBody>
          <a:bodyPr>
            <a:normAutofit fontScale="90000"/>
          </a:bodyPr>
          <a:lstStyle/>
          <a:p>
            <a:r>
              <a:rPr lang="et-EE" dirty="0" smtClean="0"/>
              <a:t>1. Taotlusvooru kokkuvõte – taotluste laekumine </a:t>
            </a:r>
            <a:endParaRPr lang="et-EE" dirty="0"/>
          </a:p>
        </p:txBody>
      </p:sp>
      <p:sp>
        <p:nvSpPr>
          <p:cNvPr id="3" name="Sisu kohatäide 2"/>
          <p:cNvSpPr>
            <a:spLocks noGrp="1"/>
          </p:cNvSpPr>
          <p:nvPr>
            <p:ph idx="1"/>
          </p:nvPr>
        </p:nvSpPr>
        <p:spPr>
          <a:xfrm>
            <a:off x="838200" y="1405054"/>
            <a:ext cx="10515600" cy="4771909"/>
          </a:xfrm>
        </p:spPr>
        <p:txBody>
          <a:bodyPr>
            <a:normAutofit fontScale="92500" lnSpcReduction="20000"/>
          </a:bodyPr>
          <a:lstStyle/>
          <a:p>
            <a:r>
              <a:rPr lang="et-EE" dirty="0" smtClean="0"/>
              <a:t>I Taotlusvoor 2016 – 112 taotlust (toetuse summa 1 876 319 eurot)</a:t>
            </a:r>
          </a:p>
          <a:p>
            <a:r>
              <a:rPr lang="et-EE" dirty="0" smtClean="0"/>
              <a:t>II Taotlusvoor 2017 – I 74 taotlust (toetust summas 1 322 001 eurot)</a:t>
            </a:r>
          </a:p>
          <a:p>
            <a:r>
              <a:rPr lang="et-EE" dirty="0" smtClean="0"/>
              <a:t>III Taotlusvoor2017 – II 59 taotlust (toetuse summas 1 029 799 eurot)</a:t>
            </a:r>
          </a:p>
          <a:p>
            <a:pPr marL="0" indent="0">
              <a:buNone/>
            </a:pPr>
            <a:endParaRPr lang="et-EE" dirty="0" smtClean="0"/>
          </a:p>
          <a:p>
            <a:pPr marL="0" indent="0">
              <a:buNone/>
            </a:pPr>
            <a:r>
              <a:rPr lang="et-EE" dirty="0" smtClean="0"/>
              <a:t>Projektide eelarve: </a:t>
            </a:r>
          </a:p>
          <a:p>
            <a:pPr marL="0" indent="0">
              <a:buNone/>
            </a:pPr>
            <a:r>
              <a:rPr lang="et-EE" dirty="0" smtClean="0"/>
              <a:t>2016:                               543 684 eurot</a:t>
            </a:r>
          </a:p>
          <a:p>
            <a:pPr marL="0" indent="0">
              <a:buNone/>
            </a:pPr>
            <a:r>
              <a:rPr lang="et-EE" dirty="0" smtClean="0"/>
              <a:t>2017 – I taotlusvoor:    874 808 eurot</a:t>
            </a:r>
          </a:p>
          <a:p>
            <a:pPr marL="0" indent="0">
              <a:buNone/>
            </a:pPr>
            <a:r>
              <a:rPr lang="et-EE" dirty="0" smtClean="0"/>
              <a:t>2017 – II taotlusvoor:   648 657 eurot</a:t>
            </a:r>
          </a:p>
          <a:p>
            <a:pPr marL="0" indent="0">
              <a:buNone/>
            </a:pPr>
            <a:r>
              <a:rPr lang="et-EE" dirty="0" smtClean="0"/>
              <a:t>2018 – Ühistegevused: </a:t>
            </a:r>
            <a:r>
              <a:rPr lang="et-EE" dirty="0"/>
              <a:t>238 </a:t>
            </a:r>
            <a:r>
              <a:rPr lang="et-EE" dirty="0" smtClean="0"/>
              <a:t>540 eurot (20-30 märts 2018)</a:t>
            </a:r>
          </a:p>
          <a:p>
            <a:pPr marL="0" indent="0">
              <a:buNone/>
            </a:pPr>
            <a:r>
              <a:rPr lang="et-EE" i="1" dirty="0" smtClean="0"/>
              <a:t>2019 –                             694 880 eurot</a:t>
            </a:r>
          </a:p>
          <a:p>
            <a:pPr marL="0" indent="0">
              <a:buNone/>
            </a:pPr>
            <a:r>
              <a:rPr lang="et-EE" i="1" dirty="0" smtClean="0"/>
              <a:t>2020 -                              347 440 eurot + jäägid</a:t>
            </a:r>
          </a:p>
          <a:p>
            <a:pPr marL="0" indent="0">
              <a:buNone/>
            </a:pPr>
            <a:endParaRPr lang="et-EE" dirty="0"/>
          </a:p>
        </p:txBody>
      </p:sp>
    </p:spTree>
    <p:extLst>
      <p:ext uri="{BB962C8B-B14F-4D97-AF65-F5344CB8AC3E}">
        <p14:creationId xmlns:p14="http://schemas.microsoft.com/office/powerpoint/2010/main" val="1976466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isu kohatäide 6"/>
          <p:cNvGraphicFramePr>
            <a:graphicFrameLocks noGrp="1"/>
          </p:cNvGraphicFramePr>
          <p:nvPr>
            <p:ph idx="1"/>
            <p:extLst>
              <p:ext uri="{D42A27DB-BD31-4B8C-83A1-F6EECF244321}">
                <p14:modId xmlns:p14="http://schemas.microsoft.com/office/powerpoint/2010/main" val="1711446610"/>
              </p:ext>
            </p:extLst>
          </p:nvPr>
        </p:nvGraphicFramePr>
        <p:xfrm>
          <a:off x="838200" y="691376"/>
          <a:ext cx="10515600" cy="54855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0614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1222</TotalTime>
  <Words>1020</Words>
  <Application>Microsoft Office PowerPoint</Application>
  <PresentationFormat>Laiekraan</PresentationFormat>
  <Paragraphs>220</Paragraphs>
  <Slides>22</Slides>
  <Notes>4</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22</vt:i4>
      </vt:variant>
    </vt:vector>
  </HeadingPairs>
  <TitlesOfParts>
    <vt:vector size="26" baseType="lpstr">
      <vt:lpstr>Arial</vt:lpstr>
      <vt:lpstr>Calibri</vt:lpstr>
      <vt:lpstr>Calibri Light</vt:lpstr>
      <vt:lpstr>Office'i kujundus</vt:lpstr>
      <vt:lpstr>Üldkoosolek/jõuluseminar</vt:lpstr>
      <vt:lpstr>PÄEVAKORD:</vt:lpstr>
      <vt:lpstr> 1. Taotlusvooru kokkuvõte </vt:lpstr>
      <vt:lpstr>PowerPointi esitlus</vt:lpstr>
      <vt:lpstr>1. Taotlusvooru kokkuvõte – laekunud taotlused</vt:lpstr>
      <vt:lpstr>1. Taotlusvooru kokkuvõte – laekunud taotlused</vt:lpstr>
      <vt:lpstr>2016-2017 I taotlusvooru heaks kiidetud taotlused (eelarve)</vt:lpstr>
      <vt:lpstr>1. Taotlusvooru kokkuvõte – taotluste laekumine </vt:lpstr>
      <vt:lpstr>PowerPointi esitlus</vt:lpstr>
      <vt:lpstr>PowerPointi esitlus</vt:lpstr>
      <vt:lpstr>PowerPointi esitlus</vt:lpstr>
      <vt:lpstr>PowerPointi esitlus</vt:lpstr>
      <vt:lpstr>PowerPointi esitlus</vt:lpstr>
      <vt:lpstr>!!!</vt:lpstr>
      <vt:lpstr>2. Kogukonnateenuste projekti kinnitamine</vt:lpstr>
      <vt:lpstr> 3. Põhikirja muutmise arutelu </vt:lpstr>
      <vt:lpstr>PowerPointi esitlus</vt:lpstr>
      <vt:lpstr>3. Põhikirja muutmise arutelu</vt:lpstr>
      <vt:lpstr> 4. Jõgevamaa Koostöökoja 2018 aasta tegevusplaan </vt:lpstr>
      <vt:lpstr>2018</vt:lpstr>
      <vt:lpstr>PowerPointi esitlus</vt:lpstr>
      <vt:lpstr>PowerPointi esitlus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Üldkoosolek/jõuluseminar</dc:title>
  <dc:creator>Aive Tamm</dc:creator>
  <cp:lastModifiedBy>Aive Tamm</cp:lastModifiedBy>
  <cp:revision>55</cp:revision>
  <dcterms:created xsi:type="dcterms:W3CDTF">2017-12-08T09:21:23Z</dcterms:created>
  <dcterms:modified xsi:type="dcterms:W3CDTF">2017-12-22T07:56:55Z</dcterms:modified>
</cp:coreProperties>
</file>